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8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9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10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11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7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46"/>
  </p:notesMasterIdLst>
  <p:sldIdLst>
    <p:sldId id="462" r:id="rId22"/>
    <p:sldId id="463" r:id="rId23"/>
    <p:sldId id="507" r:id="rId24"/>
    <p:sldId id="509" r:id="rId25"/>
    <p:sldId id="833" r:id="rId26"/>
    <p:sldId id="841" r:id="rId27"/>
    <p:sldId id="842" r:id="rId28"/>
    <p:sldId id="843" r:id="rId29"/>
    <p:sldId id="511" r:id="rId30"/>
    <p:sldId id="512" r:id="rId31"/>
    <p:sldId id="834" r:id="rId32"/>
    <p:sldId id="844" r:id="rId33"/>
    <p:sldId id="835" r:id="rId34"/>
    <p:sldId id="836" r:id="rId35"/>
    <p:sldId id="838" r:id="rId36"/>
    <p:sldId id="840" r:id="rId37"/>
    <p:sldId id="513" r:id="rId38"/>
    <p:sldId id="514" r:id="rId39"/>
    <p:sldId id="846" r:id="rId40"/>
    <p:sldId id="515" r:id="rId41"/>
    <p:sldId id="516" r:id="rId42"/>
    <p:sldId id="517" r:id="rId43"/>
    <p:sldId id="518" r:id="rId44"/>
    <p:sldId id="50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/>
        </p14:section>
        <p14:section name="Title slide" id="{DE8BF54A-1323-4403-83F8-D7B5510C9D53}">
          <p14:sldIdLst>
            <p14:sldId id="462"/>
            <p14:sldId id="463"/>
            <p14:sldId id="507"/>
            <p14:sldId id="509"/>
            <p14:sldId id="833"/>
            <p14:sldId id="841"/>
            <p14:sldId id="842"/>
            <p14:sldId id="843"/>
            <p14:sldId id="511"/>
            <p14:sldId id="512"/>
            <p14:sldId id="834"/>
            <p14:sldId id="844"/>
            <p14:sldId id="835"/>
            <p14:sldId id="836"/>
            <p14:sldId id="838"/>
            <p14:sldId id="840"/>
            <p14:sldId id="513"/>
            <p14:sldId id="514"/>
            <p14:sldId id="846"/>
            <p14:sldId id="515"/>
            <p14:sldId id="516"/>
            <p14:sldId id="517"/>
            <p14:sldId id="518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0000"/>
    <a:srgbClr val="5F5F5F"/>
    <a:srgbClr val="333333"/>
    <a:srgbClr val="575757"/>
    <a:srgbClr val="000000"/>
    <a:srgbClr val="0D0D0D"/>
    <a:srgbClr val="161616"/>
    <a:srgbClr val="FEBDC0"/>
    <a:srgbClr val="FEDEC3"/>
    <a:srgbClr val="AC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EE21E-8DCC-465A-BA02-8C117E0C3E2C}" v="29" dt="2024-11-04T18:02:37.136"/>
    <p1510:client id="{D013D2FE-710D-40A7-968E-E757A82438E3}" v="457" dt="2024-11-04T18:07:24.30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/>
    <p:restoredTop sz="91387"/>
  </p:normalViewPr>
  <p:slideViewPr>
    <p:cSldViewPr snapToGrid="0">
      <p:cViewPr varScale="1">
        <p:scale>
          <a:sx n="78" d="100"/>
          <a:sy n="78" d="100"/>
        </p:scale>
        <p:origin x="1085" y="62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theme" Target="theme/theme1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notesMaster" Target="notesMasters/notesMaster1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16/05/2025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493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3017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030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1323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16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from https://www.pinterest.co.uk/pin/220746819208887040/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44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96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0443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2.png"/><Relationship Id="rId4" Type="http://schemas.openxmlformats.org/officeDocument/2006/relationships/image" Target="../media/image100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2.png"/><Relationship Id="rId4" Type="http://schemas.openxmlformats.org/officeDocument/2006/relationships/image" Target="../media/image106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2.png"/><Relationship Id="rId4" Type="http://schemas.openxmlformats.org/officeDocument/2006/relationships/image" Target="../media/image112.emf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2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8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2.png"/><Relationship Id="rId4" Type="http://schemas.openxmlformats.org/officeDocument/2006/relationships/image" Target="../media/image73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9.sv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2.png"/><Relationship Id="rId4" Type="http://schemas.openxmlformats.org/officeDocument/2006/relationships/image" Target="../media/image82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2.png"/><Relationship Id="rId4" Type="http://schemas.openxmlformats.org/officeDocument/2006/relationships/image" Target="../media/image88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2.png"/><Relationship Id="rId4" Type="http://schemas.openxmlformats.org/officeDocument/2006/relationships/image" Target="../media/image94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826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18375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047" y="-3252"/>
            <a:ext cx="4070352" cy="6858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accent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51856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image" Target="../media/image69.png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12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  <p:sldLayoutId id="2147483958" r:id="rId13"/>
    <p:sldLayoutId id="2147483959" r:id="rId14"/>
    <p:sldLayoutId id="2147483960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svg"/><Relationship Id="rId13" Type="http://schemas.openxmlformats.org/officeDocument/2006/relationships/image" Target="../media/image146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5.svg"/><Relationship Id="rId2" Type="http://schemas.openxmlformats.org/officeDocument/2006/relationships/hyperlink" Target="https://www.usability.gov/how-to-and-tools/methods/system-usability-scale.html" TargetMode="Externa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39.sv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svg"/><Relationship Id="rId4" Type="http://schemas.openxmlformats.org/officeDocument/2006/relationships/image" Target="../media/image137.svg"/><Relationship Id="rId9" Type="http://schemas.openxmlformats.org/officeDocument/2006/relationships/image" Target="../media/image142.png"/><Relationship Id="rId14" Type="http://schemas.openxmlformats.org/officeDocument/2006/relationships/image" Target="../media/image147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oaskleo.com/how-do-i-save-individual-outlook-messages-to-a-flash-drive/" TargetMode="External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6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svg"/><Relationship Id="rId7" Type="http://schemas.openxmlformats.org/officeDocument/2006/relationships/image" Target="../media/image157.sv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6.png"/><Relationship Id="rId11" Type="http://schemas.openxmlformats.org/officeDocument/2006/relationships/image" Target="../media/image161.svg"/><Relationship Id="rId5" Type="http://schemas.openxmlformats.org/officeDocument/2006/relationships/image" Target="../media/image155.sv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svg"/><Relationship Id="rId3" Type="http://schemas.openxmlformats.org/officeDocument/2006/relationships/image" Target="../media/image155.svg"/><Relationship Id="rId7" Type="http://schemas.openxmlformats.org/officeDocument/2006/relationships/image" Target="../media/image159.svg"/><Relationship Id="rId12" Type="http://schemas.openxmlformats.org/officeDocument/2006/relationships/image" Target="../media/image16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58.png"/><Relationship Id="rId11" Type="http://schemas.openxmlformats.org/officeDocument/2006/relationships/image" Target="../media/image163.svg"/><Relationship Id="rId5" Type="http://schemas.openxmlformats.org/officeDocument/2006/relationships/image" Target="../media/image157.svg"/><Relationship Id="rId10" Type="http://schemas.openxmlformats.org/officeDocument/2006/relationships/image" Target="../media/image162.png"/><Relationship Id="rId4" Type="http://schemas.openxmlformats.org/officeDocument/2006/relationships/image" Target="../media/image156.png"/><Relationship Id="rId9" Type="http://schemas.openxmlformats.org/officeDocument/2006/relationships/image" Target="../media/image16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62.xml"/><Relationship Id="rId4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sv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6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hyperlink" Target="https://dzone.com/articles/the-biggest-software-failures-in-recent-years" TargetMode="External"/><Relationship Id="rId1" Type="http://schemas.openxmlformats.org/officeDocument/2006/relationships/slideLayout" Target="../slideLayouts/slideLayout63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26.svg"/><Relationship Id="rId5" Type="http://schemas.openxmlformats.org/officeDocument/2006/relationships/image" Target="../media/image125.png"/><Relationship Id="rId4" Type="http://schemas.openxmlformats.org/officeDocument/2006/relationships/image" Target="../media/image1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130.jpg"/><Relationship Id="rId4" Type="http://schemas.openxmlformats.org/officeDocument/2006/relationships/image" Target="../media/image1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132.svg"/><Relationship Id="rId7" Type="http://schemas.openxmlformats.org/officeDocument/2006/relationships/image" Target="../media/image124.sv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23.png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Testing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CA7F25-707C-4398-AD0C-360F4C220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299430"/>
            <a:ext cx="11516239" cy="4442609"/>
          </a:xfrm>
        </p:spPr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Security</a:t>
            </a:r>
            <a:r>
              <a:rPr lang="en-GB" sz="20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 is a system requirement  </a:t>
            </a:r>
            <a:endParaRPr lang="en-GB" sz="2000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Authentication and Authorization.  </a:t>
            </a:r>
            <a:endParaRPr lang="en-GB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validation  </a:t>
            </a:r>
            <a:endParaRPr lang="en-GB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Transport security  </a:t>
            </a:r>
            <a:endParaRPr lang="en-GB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Data protection  </a:t>
            </a:r>
            <a:endParaRPr lang="en-GB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dirty="0">
              <a:solidFill>
                <a:srgbClr val="202124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Usability</a:t>
            </a:r>
            <a:r>
              <a:rPr lang="en-GB" sz="20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 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How usable is our system. </a:t>
            </a:r>
            <a:br>
              <a:rPr lang="en-GB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How do we measure this? </a:t>
            </a:r>
            <a:r>
              <a:rPr lang="en-GB" sz="16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hlinkClick r:id="rId2"/>
              </a:rPr>
              <a:t>https://www.usability.gov/how-to-and-tools/methods/system-usability-scale.html</a:t>
            </a:r>
            <a:endParaRPr lang="en-GB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Compatibility</a:t>
            </a:r>
          </a:p>
          <a:p>
            <a:pPr marL="698500" lvl="2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Can run in different browsers, database, hardware, OS, </a:t>
            </a: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mobile devices, and networks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2D62BF-0171-4001-B617-6BB7D0F7C5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2073F7-4601-46FC-A5F6-DF0E42E9C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System testing?…</a:t>
            </a:r>
          </a:p>
        </p:txBody>
      </p:sp>
      <p:pic>
        <p:nvPicPr>
          <p:cNvPr id="10" name="Graphic 9" descr="Key with solid fill">
            <a:extLst>
              <a:ext uri="{FF2B5EF4-FFF2-40B4-BE49-F238E27FC236}">
                <a16:creationId xmlns:a16="http://schemas.microsoft.com/office/drawing/2014/main" id="{FB8D6F5E-B88A-581E-05C1-1B4EC9D03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54301" y="1821238"/>
            <a:ext cx="511642" cy="511642"/>
          </a:xfrm>
          <a:prstGeom prst="rect">
            <a:avLst/>
          </a:prstGeom>
        </p:spPr>
      </p:pic>
      <p:pic>
        <p:nvPicPr>
          <p:cNvPr id="12" name="Graphic 11" descr="Lock outline">
            <a:extLst>
              <a:ext uri="{FF2B5EF4-FFF2-40B4-BE49-F238E27FC236}">
                <a16:creationId xmlns:a16="http://schemas.microsoft.com/office/drawing/2014/main" id="{4103E7DE-B857-2430-6807-4F69287E7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6172" y="2114928"/>
            <a:ext cx="436391" cy="436391"/>
          </a:xfrm>
          <a:prstGeom prst="rect">
            <a:avLst/>
          </a:prstGeom>
        </p:spPr>
      </p:pic>
      <p:pic>
        <p:nvPicPr>
          <p:cNvPr id="14" name="Graphic 13" descr="Employee badge with solid fill">
            <a:extLst>
              <a:ext uri="{FF2B5EF4-FFF2-40B4-BE49-F238E27FC236}">
                <a16:creationId xmlns:a16="http://schemas.microsoft.com/office/drawing/2014/main" id="{DBC782DA-2152-4E36-E929-6BC6B7723A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25077" y="1468352"/>
            <a:ext cx="565169" cy="565169"/>
          </a:xfrm>
          <a:prstGeom prst="rect">
            <a:avLst/>
          </a:prstGeom>
        </p:spPr>
      </p:pic>
      <p:pic>
        <p:nvPicPr>
          <p:cNvPr id="16" name="Graphic 15" descr="Open hand with plant outline">
            <a:extLst>
              <a:ext uri="{FF2B5EF4-FFF2-40B4-BE49-F238E27FC236}">
                <a16:creationId xmlns:a16="http://schemas.microsoft.com/office/drawing/2014/main" id="{2375ED5F-C155-98CB-2592-72E092C068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52421" y="2465648"/>
            <a:ext cx="458652" cy="458652"/>
          </a:xfrm>
          <a:prstGeom prst="rect">
            <a:avLst/>
          </a:prstGeom>
        </p:spPr>
      </p:pic>
      <p:pic>
        <p:nvPicPr>
          <p:cNvPr id="18" name="Graphic 17" descr="Stream with solid fill">
            <a:extLst>
              <a:ext uri="{FF2B5EF4-FFF2-40B4-BE49-F238E27FC236}">
                <a16:creationId xmlns:a16="http://schemas.microsoft.com/office/drawing/2014/main" id="{A3247AB9-3634-C116-3F25-CC2606E706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81948" y="4862466"/>
            <a:ext cx="811484" cy="811484"/>
          </a:xfrm>
          <a:prstGeom prst="rect">
            <a:avLst/>
          </a:prstGeom>
        </p:spPr>
      </p:pic>
      <p:pic>
        <p:nvPicPr>
          <p:cNvPr id="20" name="Graphic 19" descr="Smart Phone outline">
            <a:extLst>
              <a:ext uri="{FF2B5EF4-FFF2-40B4-BE49-F238E27FC236}">
                <a16:creationId xmlns:a16="http://schemas.microsoft.com/office/drawing/2014/main" id="{73329483-AED6-AB52-F916-845F782120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91352" y="4988892"/>
            <a:ext cx="572836" cy="57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3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72" y="1382111"/>
            <a:ext cx="11516239" cy="4955354"/>
          </a:xfrm>
        </p:spPr>
        <p:txBody>
          <a:bodyPr>
            <a:normAutofit/>
          </a:bodyPr>
          <a:lstStyle/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different types of tests can be further categorised as</a:t>
            </a: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55600"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Black Box Testing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4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 insight into code is necessary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Often involves manual testing of the requirements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Software is seen as a black box with input and output interfaces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b="1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b="1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5600"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White Box Testing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Knowledge is required to create a code coverage </a:t>
            </a:r>
            <a:endParaRPr lang="en-GB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Tests the code and its logic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What are the different types of test?</a:t>
            </a:r>
            <a:endParaRPr lang="en-GB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54A4D-6EAD-4204-B4C2-2890E5E19E34}"/>
              </a:ext>
            </a:extLst>
          </p:cNvPr>
          <p:cNvGrpSpPr/>
          <p:nvPr/>
        </p:nvGrpSpPr>
        <p:grpSpPr>
          <a:xfrm>
            <a:off x="7899091" y="1949981"/>
            <a:ext cx="4041364" cy="2214392"/>
            <a:chOff x="7954176" y="3933020"/>
            <a:chExt cx="4041364" cy="22143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A44FA0-3B19-4E99-AFFD-5E406BE7EF50}"/>
                </a:ext>
              </a:extLst>
            </p:cNvPr>
            <p:cNvSpPr/>
            <p:nvPr/>
          </p:nvSpPr>
          <p:spPr>
            <a:xfrm>
              <a:off x="8989766" y="3933020"/>
              <a:ext cx="1663547" cy="649995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Black-Box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07C8FA-B83B-4A49-B2D8-06FF3FC1711B}"/>
                </a:ext>
              </a:extLst>
            </p:cNvPr>
            <p:cNvSpPr txBox="1"/>
            <p:nvPr/>
          </p:nvSpPr>
          <p:spPr>
            <a:xfrm>
              <a:off x="7954176" y="4076239"/>
              <a:ext cx="826267" cy="4076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Input</a:t>
              </a:r>
              <a:endParaRPr lang="en-GB" sz="800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CCAFDB-2DF8-4348-A0E1-86DF1C88C87F}"/>
                </a:ext>
              </a:extLst>
            </p:cNvPr>
            <p:cNvSpPr txBox="1"/>
            <p:nvPr/>
          </p:nvSpPr>
          <p:spPr>
            <a:xfrm>
              <a:off x="11169273" y="4195588"/>
              <a:ext cx="826267" cy="40762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Output</a:t>
              </a:r>
              <a:endParaRPr lang="en-GB" sz="800" b="1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0C1297-9BB0-4EEC-A6E3-682BFE6CACBB}"/>
                </a:ext>
              </a:extLst>
            </p:cNvPr>
            <p:cNvSpPr/>
            <p:nvPr/>
          </p:nvSpPr>
          <p:spPr>
            <a:xfrm>
              <a:off x="9088916" y="5497417"/>
              <a:ext cx="1663547" cy="649995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Observer</a:t>
              </a:r>
              <a:endParaRPr lang="en-GB" b="1" dirty="0"/>
            </a:p>
          </p:txBody>
        </p: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961552EB-A8C0-4BEC-8D0B-F5CF48CA0AB8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rot="10800000">
              <a:off x="8097398" y="4403075"/>
              <a:ext cx="991518" cy="1419340"/>
            </a:xfrm>
            <a:prstGeom prst="bentConnector2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CDA43BCA-2D28-40C9-A095-479A1013E55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10752463" y="4403075"/>
              <a:ext cx="659182" cy="1419340"/>
            </a:xfrm>
            <a:prstGeom prst="bentConnector2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B54608-D4C7-4D80-9761-BF3898DB3CFB}"/>
                </a:ext>
              </a:extLst>
            </p:cNvPr>
            <p:cNvCxnSpPr/>
            <p:nvPr/>
          </p:nvCxnSpPr>
          <p:spPr>
            <a:xfrm>
              <a:off x="8505024" y="4191731"/>
              <a:ext cx="4737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E9916A7-CC2A-4768-BA72-FDD970B9A361}"/>
                </a:ext>
              </a:extLst>
            </p:cNvPr>
            <p:cNvCxnSpPr/>
            <p:nvPr/>
          </p:nvCxnSpPr>
          <p:spPr>
            <a:xfrm>
              <a:off x="10673509" y="4300063"/>
              <a:ext cx="4737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110AA1D-6454-4CD9-BFB3-05EC8036ED7B}"/>
              </a:ext>
            </a:extLst>
          </p:cNvPr>
          <p:cNvSpPr txBox="1"/>
          <p:nvPr/>
        </p:nvSpPr>
        <p:spPr>
          <a:xfrm>
            <a:off x="6530254" y="3944264"/>
            <a:ext cx="4829977" cy="2923877"/>
          </a:xfrm>
          <a:custGeom>
            <a:avLst/>
            <a:gdLst>
              <a:gd name="connsiteX0" fmla="*/ 0 w 4829977"/>
              <a:gd name="connsiteY0" fmla="*/ 0 h 2923877"/>
              <a:gd name="connsiteX1" fmla="*/ 584964 w 4829977"/>
              <a:gd name="connsiteY1" fmla="*/ 0 h 2923877"/>
              <a:gd name="connsiteX2" fmla="*/ 1025028 w 4829977"/>
              <a:gd name="connsiteY2" fmla="*/ 0 h 2923877"/>
              <a:gd name="connsiteX3" fmla="*/ 1561693 w 4829977"/>
              <a:gd name="connsiteY3" fmla="*/ 0 h 2923877"/>
              <a:gd name="connsiteX4" fmla="*/ 2050057 w 4829977"/>
              <a:gd name="connsiteY4" fmla="*/ 0 h 2923877"/>
              <a:gd name="connsiteX5" fmla="*/ 2490121 w 4829977"/>
              <a:gd name="connsiteY5" fmla="*/ 0 h 2923877"/>
              <a:gd name="connsiteX6" fmla="*/ 2978486 w 4829977"/>
              <a:gd name="connsiteY6" fmla="*/ 0 h 2923877"/>
              <a:gd name="connsiteX7" fmla="*/ 3515150 w 4829977"/>
              <a:gd name="connsiteY7" fmla="*/ 0 h 2923877"/>
              <a:gd name="connsiteX8" fmla="*/ 3955214 w 4829977"/>
              <a:gd name="connsiteY8" fmla="*/ 0 h 2923877"/>
              <a:gd name="connsiteX9" fmla="*/ 4829977 w 4829977"/>
              <a:gd name="connsiteY9" fmla="*/ 0 h 2923877"/>
              <a:gd name="connsiteX10" fmla="*/ 4829977 w 4829977"/>
              <a:gd name="connsiteY10" fmla="*/ 555537 h 2923877"/>
              <a:gd name="connsiteX11" fmla="*/ 4829977 w 4829977"/>
              <a:gd name="connsiteY11" fmla="*/ 1081834 h 2923877"/>
              <a:gd name="connsiteX12" fmla="*/ 4829977 w 4829977"/>
              <a:gd name="connsiteY12" fmla="*/ 1725087 h 2923877"/>
              <a:gd name="connsiteX13" fmla="*/ 4829977 w 4829977"/>
              <a:gd name="connsiteY13" fmla="*/ 2251385 h 2923877"/>
              <a:gd name="connsiteX14" fmla="*/ 4829977 w 4829977"/>
              <a:gd name="connsiteY14" fmla="*/ 2923877 h 2923877"/>
              <a:gd name="connsiteX15" fmla="*/ 4293313 w 4829977"/>
              <a:gd name="connsiteY15" fmla="*/ 2923877 h 2923877"/>
              <a:gd name="connsiteX16" fmla="*/ 3901548 w 4829977"/>
              <a:gd name="connsiteY16" fmla="*/ 2923877 h 2923877"/>
              <a:gd name="connsiteX17" fmla="*/ 3461484 w 4829977"/>
              <a:gd name="connsiteY17" fmla="*/ 2923877 h 2923877"/>
              <a:gd name="connsiteX18" fmla="*/ 3069719 w 4829977"/>
              <a:gd name="connsiteY18" fmla="*/ 2923877 h 2923877"/>
              <a:gd name="connsiteX19" fmla="*/ 2581354 w 4829977"/>
              <a:gd name="connsiteY19" fmla="*/ 2923877 h 2923877"/>
              <a:gd name="connsiteX20" fmla="*/ 2141290 w 4829977"/>
              <a:gd name="connsiteY20" fmla="*/ 2923877 h 2923877"/>
              <a:gd name="connsiteX21" fmla="*/ 1652925 w 4829977"/>
              <a:gd name="connsiteY21" fmla="*/ 2923877 h 2923877"/>
              <a:gd name="connsiteX22" fmla="*/ 1019662 w 4829977"/>
              <a:gd name="connsiteY22" fmla="*/ 2923877 h 2923877"/>
              <a:gd name="connsiteX23" fmla="*/ 627897 w 4829977"/>
              <a:gd name="connsiteY23" fmla="*/ 2923877 h 2923877"/>
              <a:gd name="connsiteX24" fmla="*/ 0 w 4829977"/>
              <a:gd name="connsiteY24" fmla="*/ 2923877 h 2923877"/>
              <a:gd name="connsiteX25" fmla="*/ 0 w 4829977"/>
              <a:gd name="connsiteY25" fmla="*/ 2280624 h 2923877"/>
              <a:gd name="connsiteX26" fmla="*/ 0 w 4829977"/>
              <a:gd name="connsiteY26" fmla="*/ 1666610 h 2923877"/>
              <a:gd name="connsiteX27" fmla="*/ 0 w 4829977"/>
              <a:gd name="connsiteY27" fmla="*/ 1081834 h 2923877"/>
              <a:gd name="connsiteX28" fmla="*/ 0 w 4829977"/>
              <a:gd name="connsiteY28" fmla="*/ 0 h 2923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829977" h="2923877" extrusionOk="0">
                <a:moveTo>
                  <a:pt x="0" y="0"/>
                </a:moveTo>
                <a:cubicBezTo>
                  <a:pt x="161675" y="-56819"/>
                  <a:pt x="368837" y="59855"/>
                  <a:pt x="584964" y="0"/>
                </a:cubicBezTo>
                <a:cubicBezTo>
                  <a:pt x="801091" y="-59855"/>
                  <a:pt x="816808" y="30096"/>
                  <a:pt x="1025028" y="0"/>
                </a:cubicBezTo>
                <a:cubicBezTo>
                  <a:pt x="1233248" y="-30096"/>
                  <a:pt x="1327035" y="692"/>
                  <a:pt x="1561693" y="0"/>
                </a:cubicBezTo>
                <a:cubicBezTo>
                  <a:pt x="1796352" y="-692"/>
                  <a:pt x="1821866" y="29461"/>
                  <a:pt x="2050057" y="0"/>
                </a:cubicBezTo>
                <a:cubicBezTo>
                  <a:pt x="2278248" y="-29461"/>
                  <a:pt x="2375804" y="37204"/>
                  <a:pt x="2490121" y="0"/>
                </a:cubicBezTo>
                <a:cubicBezTo>
                  <a:pt x="2604438" y="-37204"/>
                  <a:pt x="2813518" y="1787"/>
                  <a:pt x="2978486" y="0"/>
                </a:cubicBezTo>
                <a:cubicBezTo>
                  <a:pt x="3143455" y="-1787"/>
                  <a:pt x="3329533" y="54357"/>
                  <a:pt x="3515150" y="0"/>
                </a:cubicBezTo>
                <a:cubicBezTo>
                  <a:pt x="3700767" y="-54357"/>
                  <a:pt x="3766117" y="2781"/>
                  <a:pt x="3955214" y="0"/>
                </a:cubicBezTo>
                <a:cubicBezTo>
                  <a:pt x="4144311" y="-2781"/>
                  <a:pt x="4440906" y="32606"/>
                  <a:pt x="4829977" y="0"/>
                </a:cubicBezTo>
                <a:cubicBezTo>
                  <a:pt x="4830085" y="178945"/>
                  <a:pt x="4796091" y="370712"/>
                  <a:pt x="4829977" y="555537"/>
                </a:cubicBezTo>
                <a:cubicBezTo>
                  <a:pt x="4863863" y="740362"/>
                  <a:pt x="4795208" y="908799"/>
                  <a:pt x="4829977" y="1081834"/>
                </a:cubicBezTo>
                <a:cubicBezTo>
                  <a:pt x="4864746" y="1254869"/>
                  <a:pt x="4816764" y="1593550"/>
                  <a:pt x="4829977" y="1725087"/>
                </a:cubicBezTo>
                <a:cubicBezTo>
                  <a:pt x="4843190" y="1856624"/>
                  <a:pt x="4799777" y="2064136"/>
                  <a:pt x="4829977" y="2251385"/>
                </a:cubicBezTo>
                <a:cubicBezTo>
                  <a:pt x="4860177" y="2438634"/>
                  <a:pt x="4799169" y="2729702"/>
                  <a:pt x="4829977" y="2923877"/>
                </a:cubicBezTo>
                <a:cubicBezTo>
                  <a:pt x="4562554" y="2953733"/>
                  <a:pt x="4478657" y="2902523"/>
                  <a:pt x="4293313" y="2923877"/>
                </a:cubicBezTo>
                <a:cubicBezTo>
                  <a:pt x="4107969" y="2945231"/>
                  <a:pt x="4074708" y="2892454"/>
                  <a:pt x="3901548" y="2923877"/>
                </a:cubicBezTo>
                <a:cubicBezTo>
                  <a:pt x="3728389" y="2955300"/>
                  <a:pt x="3591392" y="2876595"/>
                  <a:pt x="3461484" y="2923877"/>
                </a:cubicBezTo>
                <a:cubicBezTo>
                  <a:pt x="3331576" y="2971159"/>
                  <a:pt x="3259717" y="2896556"/>
                  <a:pt x="3069719" y="2923877"/>
                </a:cubicBezTo>
                <a:cubicBezTo>
                  <a:pt x="2879721" y="2951198"/>
                  <a:pt x="2753580" y="2890192"/>
                  <a:pt x="2581354" y="2923877"/>
                </a:cubicBezTo>
                <a:cubicBezTo>
                  <a:pt x="2409129" y="2957562"/>
                  <a:pt x="2304530" y="2884467"/>
                  <a:pt x="2141290" y="2923877"/>
                </a:cubicBezTo>
                <a:cubicBezTo>
                  <a:pt x="1978050" y="2963287"/>
                  <a:pt x="1795545" y="2887823"/>
                  <a:pt x="1652925" y="2923877"/>
                </a:cubicBezTo>
                <a:cubicBezTo>
                  <a:pt x="1510306" y="2959931"/>
                  <a:pt x="1299772" y="2864108"/>
                  <a:pt x="1019662" y="2923877"/>
                </a:cubicBezTo>
                <a:cubicBezTo>
                  <a:pt x="739552" y="2983646"/>
                  <a:pt x="803926" y="2912368"/>
                  <a:pt x="627897" y="2923877"/>
                </a:cubicBezTo>
                <a:cubicBezTo>
                  <a:pt x="451868" y="2935386"/>
                  <a:pt x="221168" y="2902288"/>
                  <a:pt x="0" y="2923877"/>
                </a:cubicBezTo>
                <a:cubicBezTo>
                  <a:pt x="-51955" y="2740463"/>
                  <a:pt x="2442" y="2476879"/>
                  <a:pt x="0" y="2280624"/>
                </a:cubicBezTo>
                <a:cubicBezTo>
                  <a:pt x="-2442" y="2084369"/>
                  <a:pt x="68495" y="1793867"/>
                  <a:pt x="0" y="1666610"/>
                </a:cubicBezTo>
                <a:cubicBezTo>
                  <a:pt x="-68495" y="1539353"/>
                  <a:pt x="2184" y="1336779"/>
                  <a:pt x="0" y="1081834"/>
                </a:cubicBezTo>
                <a:cubicBezTo>
                  <a:pt x="-2184" y="826889"/>
                  <a:pt x="89125" y="233614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1358441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scene3d>
            <a:camera prst="perspectiveRelaxed"/>
            <a:lightRig rig="threePt" dir="t"/>
          </a:scene3d>
        </p:spPr>
        <p:txBody>
          <a:bodyPr wrap="square">
            <a:spAutoFit/>
          </a:bodyPr>
          <a:lstStyle/>
          <a:p>
            <a:endParaRPr lang="en-GB" sz="800" b="1" dirty="0"/>
          </a:p>
          <a:p>
            <a:r>
              <a:rPr lang="en-GB" sz="800" b="1" dirty="0"/>
              <a:t>var </a:t>
            </a:r>
            <a:r>
              <a:rPr lang="en-GB" sz="800" b="1" dirty="0" err="1"/>
              <a:t>writeResponse</a:t>
            </a:r>
            <a:r>
              <a:rPr lang="en-GB" sz="800" b="1" dirty="0"/>
              <a:t> = function(res, str)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res.writeHead</a:t>
            </a:r>
            <a:r>
              <a:rPr lang="en-GB" sz="800" b="1" dirty="0"/>
              <a:t>(200, { 'Content-Type': 'application/json' });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res.end</a:t>
            </a:r>
            <a:r>
              <a:rPr lang="en-GB" sz="800" b="1" dirty="0"/>
              <a:t>(str);</a:t>
            </a:r>
          </a:p>
          <a:p>
            <a:r>
              <a:rPr lang="en-GB" sz="800" b="1" dirty="0"/>
              <a:t>}</a:t>
            </a:r>
          </a:p>
          <a:p>
            <a:r>
              <a:rPr lang="en-GB" sz="800" b="1" dirty="0"/>
              <a:t>var </a:t>
            </a:r>
            <a:r>
              <a:rPr lang="en-GB" sz="800" b="1" dirty="0" err="1"/>
              <a:t>writeJsonResponse</a:t>
            </a:r>
            <a:r>
              <a:rPr lang="en-GB" sz="800" b="1" dirty="0"/>
              <a:t> = function(res, str)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writeResponse</a:t>
            </a:r>
            <a:r>
              <a:rPr lang="en-GB" sz="800" b="1" dirty="0"/>
              <a:t>(res, </a:t>
            </a:r>
            <a:r>
              <a:rPr lang="en-GB" sz="800" b="1" dirty="0" err="1"/>
              <a:t>JSON.stringify</a:t>
            </a:r>
            <a:r>
              <a:rPr lang="en-GB" sz="800" b="1" dirty="0"/>
              <a:t>(str));</a:t>
            </a:r>
          </a:p>
          <a:p>
            <a:r>
              <a:rPr lang="en-GB" sz="800" b="1" dirty="0"/>
              <a:t>}</a:t>
            </a:r>
          </a:p>
          <a:p>
            <a:endParaRPr lang="en-GB" sz="800" b="1" dirty="0"/>
          </a:p>
          <a:p>
            <a:r>
              <a:rPr lang="en-GB" sz="800" b="1" dirty="0" err="1"/>
              <a:t>apis</a:t>
            </a:r>
            <a:r>
              <a:rPr lang="en-GB" sz="800" b="1" dirty="0"/>
              <a:t> = "/</a:t>
            </a:r>
            <a:r>
              <a:rPr lang="en-GB" sz="800" b="1" dirty="0" err="1"/>
              <a:t>customerByID</a:t>
            </a:r>
            <a:r>
              <a:rPr lang="en-GB" sz="800" b="1" dirty="0"/>
              <a:t>/\n/customers\n/orders\n/</a:t>
            </a:r>
            <a:r>
              <a:rPr lang="en-GB" sz="800" b="1" dirty="0" err="1"/>
              <a:t>ordersByCustomerid</a:t>
            </a:r>
            <a:r>
              <a:rPr lang="en-GB" sz="800" b="1" dirty="0"/>
              <a:t>/\n/orders\n/</a:t>
            </a:r>
            <a:r>
              <a:rPr lang="en-GB" sz="800" b="1" dirty="0" err="1"/>
              <a:t>orderbyCustomerid</a:t>
            </a:r>
            <a:r>
              <a:rPr lang="en-GB" sz="800" b="1" dirty="0"/>
              <a:t>/"</a:t>
            </a:r>
          </a:p>
          <a:p>
            <a:r>
              <a:rPr lang="en-GB" sz="800" b="1" dirty="0"/>
              <a:t>var </a:t>
            </a:r>
            <a:r>
              <a:rPr lang="en-GB" sz="800" b="1" dirty="0" err="1"/>
              <a:t>writeHelp</a:t>
            </a:r>
            <a:r>
              <a:rPr lang="en-GB" sz="800" b="1" dirty="0"/>
              <a:t> = function(res)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res.writeHead</a:t>
            </a:r>
            <a:r>
              <a:rPr lang="en-GB" sz="800" b="1" dirty="0"/>
              <a:t>(404, { 'Content-Type': 'text/plain' });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res.end</a:t>
            </a:r>
            <a:r>
              <a:rPr lang="en-GB" sz="800" b="1" dirty="0"/>
              <a:t>(</a:t>
            </a:r>
            <a:r>
              <a:rPr lang="en-GB" sz="800" b="1" dirty="0" err="1"/>
              <a:t>apis</a:t>
            </a:r>
            <a:r>
              <a:rPr lang="en-GB" sz="800" b="1" dirty="0"/>
              <a:t>);</a:t>
            </a:r>
          </a:p>
          <a:p>
            <a:r>
              <a:rPr lang="en-GB" sz="800" b="1" dirty="0"/>
              <a:t>}</a:t>
            </a:r>
          </a:p>
          <a:p>
            <a:endParaRPr lang="en-GB" sz="800" b="1" dirty="0"/>
          </a:p>
          <a:p>
            <a:r>
              <a:rPr lang="en-GB" sz="800" b="1" dirty="0"/>
              <a:t>var </a:t>
            </a:r>
            <a:r>
              <a:rPr lang="en-GB" sz="800" b="1" dirty="0" err="1"/>
              <a:t>notFound</a:t>
            </a:r>
            <a:r>
              <a:rPr lang="en-GB" sz="800" b="1" dirty="0"/>
              <a:t> = function(res) {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res.writeHead</a:t>
            </a:r>
            <a:r>
              <a:rPr lang="en-GB" sz="800" b="1" dirty="0"/>
              <a:t>(404, { 'Content-Type': 'text/plain' });</a:t>
            </a:r>
          </a:p>
          <a:p>
            <a:r>
              <a:rPr lang="en-GB" sz="800" b="1" dirty="0"/>
              <a:t>    </a:t>
            </a:r>
            <a:r>
              <a:rPr lang="en-GB" sz="800" b="1" dirty="0" err="1"/>
              <a:t>res.end</a:t>
            </a:r>
            <a:r>
              <a:rPr lang="en-GB" sz="800" b="1" dirty="0"/>
              <a:t>("The data you have requested could not be found");</a:t>
            </a:r>
          </a:p>
          <a:p>
            <a:r>
              <a:rPr lang="en-GB" sz="800" b="1" dirty="0"/>
              <a:t>}</a:t>
            </a:r>
          </a:p>
          <a:p>
            <a:endParaRPr lang="en-GB" sz="800" b="1" dirty="0"/>
          </a:p>
          <a:p>
            <a:r>
              <a:rPr lang="en-GB" sz="800" b="1" dirty="0" err="1"/>
              <a:t>const</a:t>
            </a:r>
            <a:r>
              <a:rPr lang="en-GB" sz="800" b="1" dirty="0"/>
              <a:t> server = require('http').</a:t>
            </a:r>
            <a:r>
              <a:rPr lang="en-GB" sz="800" b="1" dirty="0" err="1"/>
              <a:t>createServer</a:t>
            </a:r>
            <a:r>
              <a:rPr lang="en-GB" sz="800" b="1" dirty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212535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BAFE60-A8FC-3C30-347C-05A4726B0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0DF08A-883B-525B-366D-D6C02ABAC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 Acceptance Testing (UAT) or End-User Testing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A1DB84-4835-CC39-D6CD-4E70D29CAD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Is the final phase of software testing </a:t>
            </a:r>
            <a:br>
              <a:rPr lang="en-GB" b="1" dirty="0"/>
            </a:b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Real users or business stakeholders test the system </a:t>
            </a:r>
          </a:p>
          <a:p>
            <a:pPr lvl="1" indent="0">
              <a:buNone/>
            </a:pPr>
            <a:r>
              <a:rPr lang="en-GB" dirty="0"/>
              <a:t>to ensure it meets their requirements before it goes live.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When is UAT Done?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dirty="0"/>
              <a:t>After Integration &amp; System Testing </a:t>
            </a:r>
            <a:br>
              <a:rPr lang="en-GB" dirty="0"/>
            </a:br>
            <a:r>
              <a:rPr lang="en-GB" dirty="0"/>
              <a:t>Once the software is stable.</a:t>
            </a:r>
            <a:br>
              <a:rPr lang="en-GB" dirty="0"/>
            </a:br>
            <a:r>
              <a:rPr lang="en-GB" dirty="0"/>
              <a:t> 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dirty="0"/>
              <a:t>Before Deployment </a:t>
            </a:r>
            <a:br>
              <a:rPr lang="en-GB" dirty="0"/>
            </a:br>
            <a:r>
              <a:rPr lang="en-GB" dirty="0"/>
              <a:t>To verify that the product is ready for production</a:t>
            </a:r>
            <a:br>
              <a:rPr lang="en-GB" dirty="0"/>
            </a:br>
            <a:endParaRPr lang="en-GB" dirty="0"/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dirty="0"/>
              <a:t>When Business Users Need to Validate Requirements </a:t>
            </a:r>
            <a:br>
              <a:rPr lang="en-GB" dirty="0"/>
            </a:br>
            <a:r>
              <a:rPr lang="en-GB" dirty="0"/>
              <a:t>Ensuring it meets actual use-case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3345C828-94A0-AB52-12B4-195669F26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52174" y="2083164"/>
            <a:ext cx="3692179" cy="242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6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CCF6F5-6B84-45F0-99A8-2D74E9F3A0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421672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2C4AFB-9157-4019-BC10-8722F0D6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and Automated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F0D7EE-F01B-4FD6-9C19-BE0381A9D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Tests can be performed manually by a tester or</a:t>
            </a:r>
          </a:p>
          <a:p>
            <a:r>
              <a:rPr lang="en-GB" dirty="0"/>
              <a:t>It can be automated to run with little manual intervention</a:t>
            </a:r>
          </a:p>
          <a:p>
            <a:endParaRPr lang="en-GB" dirty="0"/>
          </a:p>
          <a:p>
            <a:r>
              <a:rPr lang="en-GB" b="1" dirty="0"/>
              <a:t>Let's explore the pros and cons of </a:t>
            </a:r>
          </a:p>
          <a:p>
            <a:r>
              <a:rPr lang="en-GB" dirty="0"/>
              <a:t>	Manual testing</a:t>
            </a:r>
          </a:p>
          <a:p>
            <a:r>
              <a:rPr lang="en-GB" dirty="0"/>
              <a:t>	Automated testing</a:t>
            </a:r>
          </a:p>
          <a:p>
            <a:endParaRPr lang="en-GB" dirty="0"/>
          </a:p>
          <a:p>
            <a:endParaRPr lang="en-GB" dirty="0"/>
          </a:p>
          <a:p>
            <a:r>
              <a:rPr lang="en-GB" b="1" dirty="0"/>
              <a:t>In real-life of course you would use a mix of these when required </a:t>
            </a:r>
            <a:br>
              <a:rPr lang="en-GB" b="1" dirty="0"/>
            </a:br>
            <a:r>
              <a:rPr lang="en-GB" b="1" dirty="0"/>
              <a:t>but favour automation but why? Let's see… </a:t>
            </a:r>
          </a:p>
        </p:txBody>
      </p:sp>
      <p:pic>
        <p:nvPicPr>
          <p:cNvPr id="8" name="Picture 7" descr="Person using microscope">
            <a:extLst>
              <a:ext uri="{FF2B5EF4-FFF2-40B4-BE49-F238E27FC236}">
                <a16:creationId xmlns:a16="http://schemas.microsoft.com/office/drawing/2014/main" id="{E08C1B5F-AEEB-49A0-B721-0524EEAE1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231" y="2492987"/>
            <a:ext cx="1842732" cy="9034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96CDD6-A903-4784-8B2A-CA64D65F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921" y="3207021"/>
            <a:ext cx="801537" cy="963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1861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E98A6-B0DE-4207-B5AE-51E8D6721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79317D-9C37-4001-A567-0EA6ABD2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Manual testing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C0C25-EFD7-4531-A10F-7674B70CA6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>
              <a:buSzPct val="100000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can’t be designed and performed by anyone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fontAlgn="base">
              <a:buSzPct val="100000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Requires deep analysis of the requirements and specialised knowledge of testing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ct val="100000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uses the intuition and the expertise of the tester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 often require both types of tests, manual and automated. 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 is sometimes easier to manually test</a:t>
            </a:r>
          </a:p>
          <a:p>
            <a:pPr marL="698500" lvl="1" indent="-342900" fontAlgn="base"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Consider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setting up a complex and costly test bed for automation. 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Even small UI change requires a re-write of Unit tests whereas a manual tester would be less affected. </a:t>
            </a:r>
            <a:endParaRPr lang="en-GB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May not catch 100% of the bugs, but what can! </a:t>
            </a:r>
            <a:b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fontAlgn="base">
              <a:buSzPct val="100000"/>
              <a:tabLst>
                <a:tab pos="457200" algn="l"/>
              </a:tabLs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Exploratory tests by a manual tester </a:t>
            </a:r>
            <a:r>
              <a:rPr lang="en-GB" dirty="0">
                <a:latin typeface="Arial" panose="020B0604020202020204" pitchFamily="34" charset="0"/>
                <a:ea typeface="Calibri" panose="020F0502020204030204" pitchFamily="34" charset="0"/>
              </a:rPr>
              <a:t>may 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find bugs that are not directly related to the requirements. </a:t>
            </a:r>
            <a:b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10323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485FAB-2B35-4654-9DB0-DD9B8C6406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FABA98-02C6-4D33-A626-AFB7D1113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Automated testing…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75D4BC-9986-478E-ABBE-E894FCDA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 types of tests are not easy to perform using the manual testing methods 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there are tests which are impossible to carry out using a human operator, like: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tests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hreading and parallel execution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oad tests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Penetration test, 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brute attacks…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Any automation test needs to be simple and bug free!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468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C9188F-3E21-4BE0-9F8D-493C74195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16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565DC7-B587-4B54-A3C3-87E95F63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Automation tools - Selenium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9F57B5-1934-45E9-84AA-5D6757B5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this course you will use </a:t>
            </a: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Selenium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to automate testing tasks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Is Open source.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Widely used to test applications for regression testing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Has record and playback facility.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Recordings can be exported and reused.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55700" lvl="2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 other languages like Java, C#, Python…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Can be used with </a:t>
            </a:r>
            <a:r>
              <a:rPr lang="en-GB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xUnit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Can execute multiple tests at a time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233851-ABFD-4EE8-BDD2-4E875B75E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168" y="2525556"/>
            <a:ext cx="4268742" cy="2390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835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A3A4D4-8FA2-48D5-9F87-A3E67A9D8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EB0F0E-5B8B-440C-9CA6-5E59B0328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Software testing principles - Exhaustive testing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8D7C4D-DFC3-4D6A-A6A6-458B410C7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Exhaustive testing is not possible because of many constraints  	</a:t>
            </a:r>
            <a:endPara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Time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 of exhaustive testing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nowledge of code complexity  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indent="0" fontAlgn="base">
              <a:buSzPts val="1000"/>
              <a:buNone/>
              <a:tabLst>
                <a:tab pos="457200" algn="l"/>
              </a:tabLs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Context sensitivity </a:t>
            </a:r>
            <a:endParaRPr lang="en-GB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Effort must be based on risk factor</a:t>
            </a:r>
            <a:br>
              <a:rPr lang="en-GB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way you test an e-commerce site is different then a POS or e-Dynamic site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</a:p>
          <a:p>
            <a:pPr marL="355600" lvl="1" indent="0" fontAlgn="base">
              <a:buSzPts val="1000"/>
              <a:buNone/>
              <a:tabLst>
                <a:tab pos="457200" algn="l"/>
              </a:tabLst>
            </a:pP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97B61D-EFE4-C68F-FDC7-E7ABDCC047A3}"/>
              </a:ext>
            </a:extLst>
          </p:cNvPr>
          <p:cNvSpPr txBox="1"/>
          <p:nvPr/>
        </p:nvSpPr>
        <p:spPr>
          <a:xfrm>
            <a:off x="4829615" y="2712926"/>
            <a:ext cx="4761604" cy="14465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/>
              <a:t>Every time I move a file I must test: </a:t>
            </a:r>
          </a:p>
          <a:p>
            <a:br>
              <a:rPr lang="en-GB" sz="500" b="1" dirty="0"/>
            </a:br>
            <a:r>
              <a:rPr lang="en-GB" sz="1600" dirty="0"/>
              <a:t>Security rights  </a:t>
            </a:r>
            <a:br>
              <a:rPr lang="en-GB" sz="1600" dirty="0"/>
            </a:br>
            <a:r>
              <a:rPr lang="en-GB" sz="1600" dirty="0"/>
              <a:t>Destination folder exits and has enough space. </a:t>
            </a:r>
            <a:br>
              <a:rPr lang="en-GB" sz="1600" dirty="0"/>
            </a:br>
            <a:r>
              <a:rPr lang="en-GB" sz="1600" dirty="0"/>
              <a:t>Destination has a read-only file with the same name </a:t>
            </a:r>
            <a:br>
              <a:rPr lang="en-GB" sz="1600" dirty="0"/>
            </a:br>
            <a:r>
              <a:rPr lang="en-GB" sz="1600" dirty="0"/>
              <a:t>Then start writing code to test the logic of the move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5786C-888A-D6C0-D38C-B52AF8B6D2B4}"/>
              </a:ext>
            </a:extLst>
          </p:cNvPr>
          <p:cNvSpPr txBox="1"/>
          <p:nvPr/>
        </p:nvSpPr>
        <p:spPr>
          <a:xfrm>
            <a:off x="4829615" y="2407817"/>
            <a:ext cx="4761604" cy="3385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1600" b="1" dirty="0"/>
              <a:t>An example of why exhaustive tests is so hard</a:t>
            </a:r>
          </a:p>
        </p:txBody>
      </p:sp>
    </p:spTree>
    <p:extLst>
      <p:ext uri="{BB962C8B-B14F-4D97-AF65-F5344CB8AC3E}">
        <p14:creationId xmlns:p14="http://schemas.microsoft.com/office/powerpoint/2010/main" val="212601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1610201-1AF8-E092-2CDB-B59F1BD71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268058"/>
              </p:ext>
            </p:extLst>
          </p:nvPr>
        </p:nvGraphicFramePr>
        <p:xfrm>
          <a:off x="1507967" y="4074605"/>
          <a:ext cx="5423776" cy="203122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{5940675A-B579-460E-94D1-54222C63F5DA}</a:tableStyleId>
              </a:tblPr>
              <a:tblGrid>
                <a:gridCol w="2711888">
                  <a:extLst>
                    <a:ext uri="{9D8B030D-6E8A-4147-A177-3AD203B41FA5}">
                      <a16:colId xmlns:a16="http://schemas.microsoft.com/office/drawing/2014/main" val="664584956"/>
                    </a:ext>
                  </a:extLst>
                </a:gridCol>
                <a:gridCol w="2711888">
                  <a:extLst>
                    <a:ext uri="{9D8B030D-6E8A-4147-A177-3AD203B41FA5}">
                      <a16:colId xmlns:a16="http://schemas.microsoft.com/office/drawing/2014/main" val="4152188821"/>
                    </a:ext>
                  </a:extLst>
                </a:gridCol>
              </a:tblGrid>
              <a:tr h="1015614">
                <a:tc>
                  <a:txBody>
                    <a:bodyPr/>
                    <a:lstStyle/>
                    <a:p>
                      <a:pPr algn="ctr"/>
                      <a:br>
                        <a:rPr lang="en-GB" sz="1600" b="1" dirty="0"/>
                      </a:br>
                      <a:r>
                        <a:rPr lang="en-GB" sz="2400" b="1" dirty="0"/>
                        <a:t>UI</a:t>
                      </a:r>
                      <a:endParaRPr lang="en-GB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  </a:t>
                      </a:r>
                      <a:r>
                        <a:rPr lang="en-GB" b="1" dirty="0"/>
                        <a:t>Cart </a:t>
                      </a:r>
                      <a:br>
                        <a:rPr lang="en-GB" b="1" dirty="0"/>
                      </a:br>
                      <a:r>
                        <a:rPr lang="en-GB" b="1" dirty="0"/>
                        <a:t>  Service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2852917"/>
                  </a:ext>
                </a:extLst>
              </a:tr>
              <a:tr h="1015614">
                <a:tc gridSpan="2"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  Purchase &amp; dispatch</a:t>
                      </a:r>
                    </a:p>
                    <a:p>
                      <a:r>
                        <a:rPr lang="en-GB" b="1" dirty="0">
                          <a:solidFill>
                            <a:schemeClr val="accent6">
                              <a:lumMod val="40000"/>
                              <a:lumOff val="60000"/>
                            </a:schemeClr>
                          </a:solidFill>
                        </a:rPr>
                        <a:t>  Service modules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cell3D prstMaterial="dkEdge">
                      <a:bevel/>
                      <a:lightRig rig="flood" dir="t"/>
                    </a:cell3D>
                    <a:solidFill>
                      <a:srgbClr val="A4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9444167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F8D45-86A2-4012-9CED-B7E0D58C3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6F2BE9-4645-4056-A85C-FAEDF8FE3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principles - </a:t>
            </a:r>
            <a:r>
              <a:rPr lang="en-GB" sz="3200" dirty="0">
                <a:solidFill>
                  <a:srgbClr val="000000"/>
                </a:solidFill>
                <a:latin typeface="Arial" panose="020B0604020202020204" pitchFamily="34" charset="0"/>
              </a:rPr>
              <a:t>Defect</a:t>
            </a:r>
            <a:r>
              <a:rPr lang="en-GB" sz="3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clustering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C2EAF-AB1E-4D9B-BE1B-63F93068C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SzPts val="1000"/>
              <a:buNone/>
              <a:tabLst>
                <a:tab pos="457200" algn="l"/>
              </a:tabLst>
            </a:pPr>
            <a:r>
              <a:rPr lang="en-GB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GB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4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Bugs keep each other company in small number of modules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80% of bugs appear in 20% of modules. Concentrate on these!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 your experience to concentrate effort on the right modules </a:t>
            </a:r>
            <a:b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Bug under Magnifying Glass">
            <a:extLst>
              <a:ext uri="{FF2B5EF4-FFF2-40B4-BE49-F238E27FC236}">
                <a16:creationId xmlns:a16="http://schemas.microsoft.com/office/drawing/2014/main" id="{BF56A4CE-8561-1EF3-423D-6CD86F5ED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83889" y="4132997"/>
            <a:ext cx="914400" cy="9144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50CAC94-E30C-274E-FDA8-B18AF6100E1D}"/>
              </a:ext>
            </a:extLst>
          </p:cNvPr>
          <p:cNvGrpSpPr/>
          <p:nvPr/>
        </p:nvGrpSpPr>
        <p:grpSpPr>
          <a:xfrm>
            <a:off x="4026447" y="5056972"/>
            <a:ext cx="2043148" cy="1146996"/>
            <a:chOff x="6946636" y="5017643"/>
            <a:chExt cx="2043148" cy="1146996"/>
          </a:xfrm>
        </p:grpSpPr>
        <p:pic>
          <p:nvPicPr>
            <p:cNvPr id="8" name="Graphic 7" descr="Ladybug with solid fill">
              <a:extLst>
                <a:ext uri="{FF2B5EF4-FFF2-40B4-BE49-F238E27FC236}">
                  <a16:creationId xmlns:a16="http://schemas.microsoft.com/office/drawing/2014/main" id="{01A078C5-FBAA-4B2C-4273-1B0027ACC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18087" y="5247624"/>
              <a:ext cx="671697" cy="671697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0" name="Graphic 9" descr="Worm outline">
              <a:extLst>
                <a:ext uri="{FF2B5EF4-FFF2-40B4-BE49-F238E27FC236}">
                  <a16:creationId xmlns:a16="http://schemas.microsoft.com/office/drawing/2014/main" id="{9B3C02D1-17A5-266F-2FFF-905F13EE3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13438" y="5098138"/>
              <a:ext cx="596096" cy="596096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2" name="Graphic 11" descr="Caterpillar outline">
              <a:extLst>
                <a:ext uri="{FF2B5EF4-FFF2-40B4-BE49-F238E27FC236}">
                  <a16:creationId xmlns:a16="http://schemas.microsoft.com/office/drawing/2014/main" id="{23001EF9-76C5-472D-95A9-35C418AA5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46636" y="5017643"/>
              <a:ext cx="914400" cy="914400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4" name="Graphic 13" descr="Ant outline">
              <a:extLst>
                <a:ext uri="{FF2B5EF4-FFF2-40B4-BE49-F238E27FC236}">
                  <a16:creationId xmlns:a16="http://schemas.microsoft.com/office/drawing/2014/main" id="{109212A0-DBEC-555B-4510-9E6F114C2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03836" y="5384818"/>
              <a:ext cx="779821" cy="779821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885717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0D928-031C-80E3-056B-32786AC6E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E1CD45-298F-CC80-6BF4-1FF3BF28F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5A6371-D068-5659-F727-4377AFFFF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principles - Pesticide Paradox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D1C027-4083-B62D-6E4F-A147084A3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SzPts val="1000"/>
              <a:buNone/>
              <a:tabLst>
                <a:tab pos="457200" algn="l"/>
              </a:tabLst>
            </a:pPr>
            <a:endParaRPr lang="en-GB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If you use the </a:t>
            </a:r>
            <a:r>
              <a:rPr lang="en-GB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same test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using the </a:t>
            </a:r>
            <a:r>
              <a:rPr lang="en-GB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same test data</a:t>
            </a: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 </a:t>
            </a:r>
            <a:b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developers will make sure the code pass the same tests! </a:t>
            </a:r>
            <a:b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2000" b="1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Solution: </a:t>
            </a:r>
            <a:br>
              <a:rPr lang="en-GB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br>
              <a:rPr lang="en-GB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Use a different set of data with new tests to challenge your </a:t>
            </a:r>
            <a:r>
              <a:rPr lang="en-GB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code</a:t>
            </a: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and find new bugs! 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1CCD3B-030C-04A2-BCE4-7A970A0C8698}"/>
              </a:ext>
            </a:extLst>
          </p:cNvPr>
          <p:cNvGrpSpPr/>
          <p:nvPr/>
        </p:nvGrpSpPr>
        <p:grpSpPr>
          <a:xfrm>
            <a:off x="4744203" y="4342748"/>
            <a:ext cx="2043148" cy="1146996"/>
            <a:chOff x="6946636" y="5017643"/>
            <a:chExt cx="2043148" cy="1146996"/>
          </a:xfrm>
          <a:effectLst/>
        </p:grpSpPr>
        <p:pic>
          <p:nvPicPr>
            <p:cNvPr id="6" name="Graphic 5" descr="Ladybug with solid fill">
              <a:extLst>
                <a:ext uri="{FF2B5EF4-FFF2-40B4-BE49-F238E27FC236}">
                  <a16:creationId xmlns:a16="http://schemas.microsoft.com/office/drawing/2014/main" id="{05ACCFCE-9095-FE98-C017-335FECADE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18087" y="5247624"/>
              <a:ext cx="671697" cy="671697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7" name="Graphic 6" descr="Worm outline">
              <a:extLst>
                <a:ext uri="{FF2B5EF4-FFF2-40B4-BE49-F238E27FC236}">
                  <a16:creationId xmlns:a16="http://schemas.microsoft.com/office/drawing/2014/main" id="{579923BD-D2FD-17F9-4875-25043833C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13438" y="5098138"/>
              <a:ext cx="596096" cy="596096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8" name="Graphic 7" descr="Caterpillar outline">
              <a:extLst>
                <a:ext uri="{FF2B5EF4-FFF2-40B4-BE49-F238E27FC236}">
                  <a16:creationId xmlns:a16="http://schemas.microsoft.com/office/drawing/2014/main" id="{B0629F4A-63A1-CEDC-13EA-821550400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6636" y="5017643"/>
              <a:ext cx="914400" cy="914400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9" name="Graphic 8" descr="Ant outline">
              <a:extLst>
                <a:ext uri="{FF2B5EF4-FFF2-40B4-BE49-F238E27FC236}">
                  <a16:creationId xmlns:a16="http://schemas.microsoft.com/office/drawing/2014/main" id="{EFDB28A1-ED7E-630B-DA56-50BBF66391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03836" y="5384818"/>
              <a:ext cx="779821" cy="779821"/>
            </a:xfrm>
            <a:prstGeom prst="rect">
              <a:avLst/>
            </a:prstGeom>
            <a:effectLst>
              <a:glow rad="139700">
                <a:schemeClr val="accent2">
                  <a:satMod val="175000"/>
                  <a:alpha val="40000"/>
                </a:schemeClr>
              </a:glow>
            </a:effectLst>
          </p:spPr>
        </p:pic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2268CDF6-398C-AC2C-8B70-72DD4234745D}"/>
              </a:ext>
            </a:extLst>
          </p:cNvPr>
          <p:cNvSpPr/>
          <p:nvPr/>
        </p:nvSpPr>
        <p:spPr>
          <a:xfrm>
            <a:off x="4001729" y="4865848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275ADDD-3266-14C1-6681-15FB62D72836}"/>
              </a:ext>
            </a:extLst>
          </p:cNvPr>
          <p:cNvSpPr/>
          <p:nvPr/>
        </p:nvSpPr>
        <p:spPr>
          <a:xfrm>
            <a:off x="4154129" y="5018248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837DCAB-BD58-7383-A0D5-D4325E5C702F}"/>
              </a:ext>
            </a:extLst>
          </p:cNvPr>
          <p:cNvSpPr/>
          <p:nvPr/>
        </p:nvSpPr>
        <p:spPr>
          <a:xfrm>
            <a:off x="3932905" y="5170648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A1C19F-A2F7-B2A9-A0C1-D121FF7ADD3F}"/>
              </a:ext>
            </a:extLst>
          </p:cNvPr>
          <p:cNvSpPr/>
          <p:nvPr/>
        </p:nvSpPr>
        <p:spPr>
          <a:xfrm>
            <a:off x="3775585" y="4610208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2F49F06-418C-EBD2-198B-E594DD138D79}"/>
              </a:ext>
            </a:extLst>
          </p:cNvPr>
          <p:cNvSpPr/>
          <p:nvPr/>
        </p:nvSpPr>
        <p:spPr>
          <a:xfrm>
            <a:off x="3500281" y="4580712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A4EEFA3-BBF9-F77D-DD32-92BDBC42CA70}"/>
              </a:ext>
            </a:extLst>
          </p:cNvPr>
          <p:cNvSpPr/>
          <p:nvPr/>
        </p:nvSpPr>
        <p:spPr>
          <a:xfrm>
            <a:off x="4178707" y="4561048"/>
            <a:ext cx="193976" cy="196221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" name="Graphic 18" descr="Bug spray outline">
            <a:extLst>
              <a:ext uri="{FF2B5EF4-FFF2-40B4-BE49-F238E27FC236}">
                <a16:creationId xmlns:a16="http://schemas.microsoft.com/office/drawing/2014/main" id="{5FDA1A41-3976-4F17-8DDD-AE8F868BF2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3695" y="4515464"/>
            <a:ext cx="1780477" cy="1780477"/>
          </a:xfrm>
          <a:prstGeom prst="rect">
            <a:avLst/>
          </a:prstGeom>
        </p:spPr>
      </p:pic>
      <p:pic>
        <p:nvPicPr>
          <p:cNvPr id="21" name="Graphic 20" descr="Snail with solid fill">
            <a:extLst>
              <a:ext uri="{FF2B5EF4-FFF2-40B4-BE49-F238E27FC236}">
                <a16:creationId xmlns:a16="http://schemas.microsoft.com/office/drawing/2014/main" id="{ECAB6DC4-5E09-0310-5EA2-4F65461A167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08524" y="4515465"/>
            <a:ext cx="798806" cy="7988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FF8654-B6D1-7A45-6150-6C3C17E63F84}"/>
              </a:ext>
            </a:extLst>
          </p:cNvPr>
          <p:cNvSpPr txBox="1"/>
          <p:nvPr/>
        </p:nvSpPr>
        <p:spPr>
          <a:xfrm>
            <a:off x="9851712" y="5100525"/>
            <a:ext cx="9124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New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008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What is Software Testing?    </a:t>
            </a:r>
            <a:endParaRPr lang="en-GB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Why is Software Testing Important?   </a:t>
            </a:r>
            <a:endParaRPr lang="en-GB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What are the benefits of Software Testing?   </a:t>
            </a:r>
            <a:endParaRPr lang="en-GB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Module Objectives</a:t>
            </a:r>
          </a:p>
        </p:txBody>
      </p:sp>
    </p:spTree>
    <p:extLst>
      <p:ext uri="{BB962C8B-B14F-4D97-AF65-F5344CB8AC3E}">
        <p14:creationId xmlns:p14="http://schemas.microsoft.com/office/powerpoint/2010/main" val="355056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F4C62E-2AAB-4E58-9BAA-A04FDB06F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339A7D-76F2-4D7A-ADE3-D4AEED8EE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principles - Absence of error fallacy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75DDF-43D7-446B-8775-22D49F039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base">
              <a:buSzPts val="1000"/>
              <a:buNone/>
              <a:tabLst>
                <a:tab pos="457200" algn="l"/>
              </a:tabLst>
            </a:pPr>
            <a:endParaRPr lang="en-GB" sz="2000" b="1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85800" fontAlgn="base">
              <a:tabLst>
                <a:tab pos="457200" algn="l"/>
              </a:tabLst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 could be correct, but it may not satisfy the user requirements! </a:t>
            </a:r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0" fontAlgn="base">
              <a:buNone/>
              <a:tabLst>
                <a:tab pos="457200" algn="l"/>
              </a:tabLst>
            </a:pP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fontAlgn="base">
              <a:tabLst>
                <a:tab pos="457200" algn="l"/>
              </a:tabLst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Could be testing the wrong things, wrong modules, wrong requirements! </a:t>
            </a:r>
            <a:endParaRPr lang="en-GB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fontAlgn="base">
              <a:tabLst>
                <a:tab pos="457200" algn="l"/>
              </a:tabLst>
            </a:pPr>
            <a:endParaRPr lang="en-GB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fontAlgn="base">
              <a:tabLst>
                <a:tab pos="457200" algn="l"/>
              </a:tabLst>
            </a:pPr>
            <a:r>
              <a:rPr lang="en-GB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Could be written by a biased developer 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Graphic 5" descr="Bad Inventory outline">
            <a:extLst>
              <a:ext uri="{FF2B5EF4-FFF2-40B4-BE49-F238E27FC236}">
                <a16:creationId xmlns:a16="http://schemas.microsoft.com/office/drawing/2014/main" id="{6D3B9699-4E49-0C10-10F2-5D9CAA379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5660" y="2076116"/>
            <a:ext cx="914400" cy="914400"/>
          </a:xfrm>
          <a:prstGeom prst="rect">
            <a:avLst/>
          </a:prstGeom>
        </p:spPr>
      </p:pic>
      <p:pic>
        <p:nvPicPr>
          <p:cNvPr id="10" name="Picture 9" descr="Businessman holding sign">
            <a:extLst>
              <a:ext uri="{FF2B5EF4-FFF2-40B4-BE49-F238E27FC236}">
                <a16:creationId xmlns:a16="http://schemas.microsoft.com/office/drawing/2014/main" id="{74F38E82-519E-769A-0828-CB4C31BB9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160" y="3460953"/>
            <a:ext cx="1268476" cy="32463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2AC03A-F0AA-EC8E-966D-117FCCC055E9}"/>
              </a:ext>
            </a:extLst>
          </p:cNvPr>
          <p:cNvSpPr txBox="1"/>
          <p:nvPr/>
        </p:nvSpPr>
        <p:spPr>
          <a:xfrm rot="235430">
            <a:off x="10004286" y="4424514"/>
            <a:ext cx="846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App not</a:t>
            </a:r>
            <a:br>
              <a:rPr lang="en-GB" sz="1400" b="1" dirty="0"/>
            </a:br>
            <a:r>
              <a:rPr lang="en-GB" sz="1400" b="1" dirty="0"/>
              <a:t>working!</a:t>
            </a:r>
          </a:p>
        </p:txBody>
      </p:sp>
    </p:spTree>
    <p:extLst>
      <p:ext uri="{BB962C8B-B14F-4D97-AF65-F5344CB8AC3E}">
        <p14:creationId xmlns:p14="http://schemas.microsoft.com/office/powerpoint/2010/main" val="1077761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F16B60-9625-4B0B-BDF3-0932114D2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DF45C6-7D83-4C3B-979B-842411C6F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principles – Test early  &amp;  context sensitivity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5F9B0-0431-421C-A484-5E718B8EF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Test as early as possible </a:t>
            </a: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Should never be an after thought. It is an important part of software de</a:t>
            </a: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velopment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designing test right at the start of an SDLC and then throughout.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Define requirement and UATs, Unit test, integration…UAT tests before release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buSzPts val="1000"/>
              <a:tabLst>
                <a:tab pos="457200" algn="l"/>
              </a:tabLs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pic>
        <p:nvPicPr>
          <p:cNvPr id="6" name="Graphic 5" descr="Sunrise outline">
            <a:extLst>
              <a:ext uri="{FF2B5EF4-FFF2-40B4-BE49-F238E27FC236}">
                <a16:creationId xmlns:a16="http://schemas.microsoft.com/office/drawing/2014/main" id="{90CCEC27-5516-0E90-6FEA-14D070DEB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45329" y="1880419"/>
            <a:ext cx="1311092" cy="13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9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5A868A-57B7-4239-BDA0-07D8A8991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FBEF33-5BB6-444F-BFB0-0EDDBE68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SDLC – Waterfall tests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2E6B5-D416-49C1-A6EC-0277CA9F1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typical sequence in ADLC is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Gather requirements 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and</a:t>
            </a: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analyse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Design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your code, OS, Modelling techniques like UML, 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choose a language, database etc.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Build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modules of code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b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Test </a:t>
            </a:r>
            <a:r>
              <a:rPr lang="en-GB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everything </a:t>
            </a:r>
            <a:endParaRPr lang="en-GB" sz="18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Deploy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Maintain 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(new requirements, enhancements, and bugs)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main problem with this mode is changes in requirements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Changing software in late stages is very expensive </a:t>
            </a:r>
            <a:endParaRPr lang="en-GB" sz="1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Test early and pay less! </a:t>
            </a: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9F03C2D-7B89-4C39-91D1-2B7462BC381D}"/>
              </a:ext>
            </a:extLst>
          </p:cNvPr>
          <p:cNvGrpSpPr/>
          <p:nvPr/>
        </p:nvGrpSpPr>
        <p:grpSpPr>
          <a:xfrm>
            <a:off x="8565688" y="1076274"/>
            <a:ext cx="2160000" cy="4860001"/>
            <a:chOff x="5940000" y="900000"/>
            <a:chExt cx="2160000" cy="4860001"/>
          </a:xfrm>
        </p:grpSpPr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8DD134FD-4DBD-468E-8E70-489CC09D2A4B}"/>
                </a:ext>
              </a:extLst>
            </p:cNvPr>
            <p:cNvSpPr/>
            <p:nvPr/>
          </p:nvSpPr>
          <p:spPr>
            <a:xfrm>
              <a:off x="5940000" y="900000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Feasibility Study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018EC296-AB5B-40E0-859A-C0944F8BE9FD}"/>
                </a:ext>
              </a:extLst>
            </p:cNvPr>
            <p:cNvSpPr/>
            <p:nvPr/>
          </p:nvSpPr>
          <p:spPr>
            <a:xfrm>
              <a:off x="5940000" y="1620000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Requirements Analysis</a:t>
              </a:r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75EEA346-4DEB-4432-AA9C-ACD0D21ACA62}"/>
                </a:ext>
              </a:extLst>
            </p:cNvPr>
            <p:cNvSpPr/>
            <p:nvPr/>
          </p:nvSpPr>
          <p:spPr>
            <a:xfrm>
              <a:off x="5940000" y="2339999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Design</a:t>
              </a:r>
            </a:p>
          </p:txBody>
        </p:sp>
        <p:sp>
          <p:nvSpPr>
            <p:cNvPr id="10" name="Rounded Rectangle 7">
              <a:extLst>
                <a:ext uri="{FF2B5EF4-FFF2-40B4-BE49-F238E27FC236}">
                  <a16:creationId xmlns:a16="http://schemas.microsoft.com/office/drawing/2014/main" id="{43EF22F1-4727-47F4-A201-862FBC2C6CA6}"/>
                </a:ext>
              </a:extLst>
            </p:cNvPr>
            <p:cNvSpPr/>
            <p:nvPr/>
          </p:nvSpPr>
          <p:spPr>
            <a:xfrm>
              <a:off x="5940000" y="3779997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Arial" pitchFamily="34" charset="0"/>
                  <a:cs typeface="Arial" pitchFamily="34" charset="0"/>
                </a:rPr>
                <a:t>Testing</a:t>
              </a:r>
            </a:p>
          </p:txBody>
        </p:sp>
        <p:sp>
          <p:nvSpPr>
            <p:cNvPr id="11" name="Rounded Rectangle 8">
              <a:extLst>
                <a:ext uri="{FF2B5EF4-FFF2-40B4-BE49-F238E27FC236}">
                  <a16:creationId xmlns:a16="http://schemas.microsoft.com/office/drawing/2014/main" id="{8BAB63F8-EAF8-41BF-96DB-2689F7159FCC}"/>
                </a:ext>
              </a:extLst>
            </p:cNvPr>
            <p:cNvSpPr/>
            <p:nvPr/>
          </p:nvSpPr>
          <p:spPr>
            <a:xfrm>
              <a:off x="5940000" y="3059999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Code Development</a:t>
              </a:r>
            </a:p>
          </p:txBody>
        </p:sp>
        <p:sp>
          <p:nvSpPr>
            <p:cNvPr id="12" name="Rounded Rectangle 9">
              <a:extLst>
                <a:ext uri="{FF2B5EF4-FFF2-40B4-BE49-F238E27FC236}">
                  <a16:creationId xmlns:a16="http://schemas.microsoft.com/office/drawing/2014/main" id="{8DD6A7C6-B597-4E9D-99D5-96F70C7FEB9C}"/>
                </a:ext>
              </a:extLst>
            </p:cNvPr>
            <p:cNvSpPr/>
            <p:nvPr/>
          </p:nvSpPr>
          <p:spPr>
            <a:xfrm>
              <a:off x="5940000" y="4499999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Deployment / Implementation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E1C5BEE-CF81-47F6-BDD8-C9852D8C47E8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7020000" y="1440000"/>
              <a:ext cx="0" cy="18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64EDEB-A124-4652-BE62-25D1DEB4F022}"/>
                </a:ext>
              </a:extLst>
            </p:cNvPr>
            <p:cNvCxnSpPr>
              <a:stCxn id="8" idx="2"/>
              <a:endCxn id="9" idx="0"/>
            </p:cNvCxnSpPr>
            <p:nvPr/>
          </p:nvCxnSpPr>
          <p:spPr>
            <a:xfrm>
              <a:off x="7020000" y="2160000"/>
              <a:ext cx="0" cy="179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FD6E92-2D63-416F-82EF-B0CB019F5AEA}"/>
                </a:ext>
              </a:extLst>
            </p:cNvPr>
            <p:cNvCxnSpPr>
              <a:stCxn id="11" idx="2"/>
              <a:endCxn id="10" idx="0"/>
            </p:cNvCxnSpPr>
            <p:nvPr/>
          </p:nvCxnSpPr>
          <p:spPr>
            <a:xfrm>
              <a:off x="7020000" y="3599999"/>
              <a:ext cx="0" cy="179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F283E8-23EA-47CB-B876-16377F382D51}"/>
                </a:ext>
              </a:extLst>
            </p:cNvPr>
            <p:cNvCxnSpPr>
              <a:stCxn id="10" idx="2"/>
              <a:endCxn id="12" idx="0"/>
            </p:cNvCxnSpPr>
            <p:nvPr/>
          </p:nvCxnSpPr>
          <p:spPr>
            <a:xfrm>
              <a:off x="7020000" y="4319997"/>
              <a:ext cx="0" cy="1800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ounded Rectangle 18">
              <a:extLst>
                <a:ext uri="{FF2B5EF4-FFF2-40B4-BE49-F238E27FC236}">
                  <a16:creationId xmlns:a16="http://schemas.microsoft.com/office/drawing/2014/main" id="{D797FD3E-1078-429B-B459-E6D98AD4EFA3}"/>
                </a:ext>
              </a:extLst>
            </p:cNvPr>
            <p:cNvSpPr/>
            <p:nvPr/>
          </p:nvSpPr>
          <p:spPr>
            <a:xfrm>
              <a:off x="5940000" y="5220001"/>
              <a:ext cx="216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Maintenance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CE7C1AE-9C30-4D91-85A6-F833EE863803}"/>
                </a:ext>
              </a:extLst>
            </p:cNvPr>
            <p:cNvCxnSpPr/>
            <p:nvPr/>
          </p:nvCxnSpPr>
          <p:spPr>
            <a:xfrm>
              <a:off x="7036857" y="5042916"/>
              <a:ext cx="0" cy="18000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023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EFCB97-90F2-4276-B312-B4C9BF82F1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88625" y="6093030"/>
            <a:ext cx="785483" cy="180000"/>
          </a:xfrm>
        </p:spPr>
        <p:txBody>
          <a:bodyPr/>
          <a:lstStyle/>
          <a:p>
            <a:fld id="{EF892D59-8F09-EF4B-AD6D-DA609442F868}" type="slidenum">
              <a:rPr lang="en-GB" sz="500" smtClean="0"/>
              <a:pPr/>
              <a:t>23</a:t>
            </a:fld>
            <a:endParaRPr lang="en-GB" sz="5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F2B202-C20C-4565-8217-3CFF5DEDB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How can V-Model help with testing 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FCB18-877F-4B06-B35B-8EE613B91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V-Model of development develops a test at each stage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Requirements gathering and analysis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System testing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High level design of modules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Integration tests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Low level code design</a:t>
            </a:r>
            <a:r>
              <a:rPr lang="en-GB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Unit tests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Ensures no requirement is missed or ignored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be used in iterative phases with </a:t>
            </a:r>
            <a:b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each phase following a V-model testing strategy.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65A988-D8F1-4C21-B128-D9374B8A85C9}"/>
              </a:ext>
            </a:extLst>
          </p:cNvPr>
          <p:cNvGrpSpPr/>
          <p:nvPr/>
        </p:nvGrpSpPr>
        <p:grpSpPr>
          <a:xfrm>
            <a:off x="5993985" y="2284735"/>
            <a:ext cx="5759999" cy="3366913"/>
            <a:chOff x="3819412" y="2394909"/>
            <a:chExt cx="7559999" cy="4139999"/>
          </a:xfrm>
        </p:grpSpPr>
        <p:sp>
          <p:nvSpPr>
            <p:cNvPr id="5" name="Rounded Rectangle 39">
              <a:extLst>
                <a:ext uri="{FF2B5EF4-FFF2-40B4-BE49-F238E27FC236}">
                  <a16:creationId xmlns:a16="http://schemas.microsoft.com/office/drawing/2014/main" id="{FC31BBCB-D1D7-4A45-9C1D-E3BA649063C8}"/>
                </a:ext>
              </a:extLst>
            </p:cNvPr>
            <p:cNvSpPr/>
            <p:nvPr/>
          </p:nvSpPr>
          <p:spPr>
            <a:xfrm>
              <a:off x="5439411" y="50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 / Component </a:t>
              </a:r>
            </a:p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Design </a:t>
              </a:r>
            </a:p>
          </p:txBody>
        </p:sp>
        <p:sp>
          <p:nvSpPr>
            <p:cNvPr id="6" name="Rounded Rectangle 40">
              <a:extLst>
                <a:ext uri="{FF2B5EF4-FFF2-40B4-BE49-F238E27FC236}">
                  <a16:creationId xmlns:a16="http://schemas.microsoft.com/office/drawing/2014/main" id="{1200A413-BBA0-458F-883E-14A1E12EAC54}"/>
                </a:ext>
              </a:extLst>
            </p:cNvPr>
            <p:cNvSpPr/>
            <p:nvPr/>
          </p:nvSpPr>
          <p:spPr>
            <a:xfrm>
              <a:off x="4899412" y="41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High-Level </a:t>
              </a:r>
            </a:p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System Design </a:t>
              </a:r>
            </a:p>
          </p:txBody>
        </p:sp>
        <p:sp>
          <p:nvSpPr>
            <p:cNvPr id="7" name="Rounded Rectangle 41">
              <a:extLst>
                <a:ext uri="{FF2B5EF4-FFF2-40B4-BE49-F238E27FC236}">
                  <a16:creationId xmlns:a16="http://schemas.microsoft.com/office/drawing/2014/main" id="{24675210-F69E-4160-9524-8E8D712DBC3A}"/>
                </a:ext>
              </a:extLst>
            </p:cNvPr>
            <p:cNvSpPr/>
            <p:nvPr/>
          </p:nvSpPr>
          <p:spPr>
            <a:xfrm>
              <a:off x="4359412" y="3294910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System Requirements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6A0C3C2-7764-4D92-A054-89F964AAEDC1}"/>
                </a:ext>
              </a:extLst>
            </p:cNvPr>
            <p:cNvCxnSpPr/>
            <p:nvPr/>
          </p:nvCxnSpPr>
          <p:spPr>
            <a:xfrm flipV="1">
              <a:off x="9219411" y="4734909"/>
              <a:ext cx="180000" cy="35999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47">
              <a:extLst>
                <a:ext uri="{FF2B5EF4-FFF2-40B4-BE49-F238E27FC236}">
                  <a16:creationId xmlns:a16="http://schemas.microsoft.com/office/drawing/2014/main" id="{146D6834-F982-45C1-AC7A-4A768279A7FA}"/>
                </a:ext>
              </a:extLst>
            </p:cNvPr>
            <p:cNvSpPr/>
            <p:nvPr/>
          </p:nvSpPr>
          <p:spPr>
            <a:xfrm>
              <a:off x="6699412" y="5994908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Development (Programming)</a:t>
              </a:r>
            </a:p>
          </p:txBody>
        </p:sp>
        <p:sp>
          <p:nvSpPr>
            <p:cNvPr id="10" name="Rounded Rectangle 48">
              <a:extLst>
                <a:ext uri="{FF2B5EF4-FFF2-40B4-BE49-F238E27FC236}">
                  <a16:creationId xmlns:a16="http://schemas.microsoft.com/office/drawing/2014/main" id="{95CB2476-E988-49FC-9CDF-0ADC8CB9B611}"/>
                </a:ext>
              </a:extLst>
            </p:cNvPr>
            <p:cNvSpPr/>
            <p:nvPr/>
          </p:nvSpPr>
          <p:spPr>
            <a:xfrm>
              <a:off x="7959411" y="50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Unit Testing</a:t>
              </a:r>
            </a:p>
          </p:txBody>
        </p:sp>
        <p:sp>
          <p:nvSpPr>
            <p:cNvPr id="11" name="Rounded Rectangle 49">
              <a:extLst>
                <a:ext uri="{FF2B5EF4-FFF2-40B4-BE49-F238E27FC236}">
                  <a16:creationId xmlns:a16="http://schemas.microsoft.com/office/drawing/2014/main" id="{547D60E1-510C-4B1F-B867-E4DD155BAA51}"/>
                </a:ext>
              </a:extLst>
            </p:cNvPr>
            <p:cNvSpPr/>
            <p:nvPr/>
          </p:nvSpPr>
          <p:spPr>
            <a:xfrm>
              <a:off x="8500163" y="41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Integration Testing</a:t>
              </a:r>
            </a:p>
          </p:txBody>
        </p:sp>
        <p:sp>
          <p:nvSpPr>
            <p:cNvPr id="12" name="Rounded Rectangle 50">
              <a:extLst>
                <a:ext uri="{FF2B5EF4-FFF2-40B4-BE49-F238E27FC236}">
                  <a16:creationId xmlns:a16="http://schemas.microsoft.com/office/drawing/2014/main" id="{5541A721-500C-4A18-A723-7F1E89A2AD10}"/>
                </a:ext>
              </a:extLst>
            </p:cNvPr>
            <p:cNvSpPr/>
            <p:nvPr/>
          </p:nvSpPr>
          <p:spPr>
            <a:xfrm>
              <a:off x="9039413" y="3294910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System Testing</a:t>
              </a:r>
            </a:p>
          </p:txBody>
        </p:sp>
        <p:sp>
          <p:nvSpPr>
            <p:cNvPr id="13" name="Rounded Rectangle 51">
              <a:extLst>
                <a:ext uri="{FF2B5EF4-FFF2-40B4-BE49-F238E27FC236}">
                  <a16:creationId xmlns:a16="http://schemas.microsoft.com/office/drawing/2014/main" id="{C5656183-941C-4B12-8D93-B6FC66BEA106}"/>
                </a:ext>
              </a:extLst>
            </p:cNvPr>
            <p:cNvSpPr/>
            <p:nvPr/>
          </p:nvSpPr>
          <p:spPr>
            <a:xfrm>
              <a:off x="9579411" y="23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User Acceptance Testing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A38C65F-DA97-42D7-A5C9-F32B0A28D3F3}"/>
                </a:ext>
              </a:extLst>
            </p:cNvPr>
            <p:cNvCxnSpPr>
              <a:stCxn id="7" idx="3"/>
              <a:endCxn id="12" idx="1"/>
            </p:cNvCxnSpPr>
            <p:nvPr/>
          </p:nvCxnSpPr>
          <p:spPr>
            <a:xfrm>
              <a:off x="6159413" y="3564909"/>
              <a:ext cx="2880001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D67981E-AD67-4F44-8D90-997BF384377B}"/>
                </a:ext>
              </a:extLst>
            </p:cNvPr>
            <p:cNvCxnSpPr>
              <a:stCxn id="6" idx="3"/>
              <a:endCxn id="11" idx="1"/>
            </p:cNvCxnSpPr>
            <p:nvPr/>
          </p:nvCxnSpPr>
          <p:spPr>
            <a:xfrm>
              <a:off x="6699413" y="4464909"/>
              <a:ext cx="1800751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7460AA-496A-449E-833A-B9F502502DD5}"/>
                </a:ext>
              </a:extLst>
            </p:cNvPr>
            <p:cNvSpPr txBox="1"/>
            <p:nvPr/>
          </p:nvSpPr>
          <p:spPr>
            <a:xfrm>
              <a:off x="6879786" y="3654909"/>
              <a:ext cx="1440000" cy="54000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/>
            <a:p>
              <a:pPr algn="ctr"/>
              <a:r>
                <a:rPr lang="en-GB" sz="1000" b="1" dirty="0">
                  <a:cs typeface="Courier New" pitchFamily="49" charset="0"/>
                </a:rPr>
                <a:t>Acceptance Criteria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CF805B-EF64-4E28-87AF-E044B5D3BAA1}"/>
                </a:ext>
              </a:extLst>
            </p:cNvPr>
            <p:cNvSpPr txBox="1"/>
            <p:nvPr/>
          </p:nvSpPr>
          <p:spPr>
            <a:xfrm>
              <a:off x="6879412" y="4554909"/>
              <a:ext cx="1440000" cy="46166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>
              <a:defPPr>
                <a:defRPr lang="en-GB"/>
              </a:defPPr>
              <a:lvl1pPr>
                <a:defRPr sz="1200" b="1">
                  <a:latin typeface="+mn-lt"/>
                  <a:cs typeface="Courier New" pitchFamily="49" charset="0"/>
                </a:defRPr>
              </a:lvl1pPr>
            </a:lstStyle>
            <a:p>
              <a:pPr algn="ctr"/>
              <a:r>
                <a:rPr lang="en-GB" sz="1000" dirty="0"/>
                <a:t>Interface Specification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D8E175-90C3-4152-9D95-03CA7F7224C3}"/>
                </a:ext>
              </a:extLst>
            </p:cNvPr>
            <p:cNvSpPr txBox="1"/>
            <p:nvPr/>
          </p:nvSpPr>
          <p:spPr>
            <a:xfrm>
              <a:off x="6879412" y="5454905"/>
              <a:ext cx="1440000" cy="54000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/>
            <a:p>
              <a:pPr algn="ctr"/>
              <a:r>
                <a:rPr lang="en-GB" sz="1000" b="1" dirty="0">
                  <a:cs typeface="Courier New" pitchFamily="49" charset="0"/>
                </a:rPr>
                <a:t>Program</a:t>
              </a:r>
            </a:p>
            <a:p>
              <a:pPr algn="ctr"/>
              <a:r>
                <a:rPr lang="en-GB" sz="1000" b="1" dirty="0">
                  <a:cs typeface="Courier New" pitchFamily="49" charset="0"/>
                </a:rPr>
                <a:t>Specification</a:t>
              </a:r>
            </a:p>
          </p:txBody>
        </p:sp>
        <p:sp>
          <p:nvSpPr>
            <p:cNvPr id="19" name="Rounded Rectangle 41">
              <a:extLst>
                <a:ext uri="{FF2B5EF4-FFF2-40B4-BE49-F238E27FC236}">
                  <a16:creationId xmlns:a16="http://schemas.microsoft.com/office/drawing/2014/main" id="{7CBD00D9-A9F9-4B69-9396-D2C5085686F3}"/>
                </a:ext>
              </a:extLst>
            </p:cNvPr>
            <p:cNvSpPr/>
            <p:nvPr/>
          </p:nvSpPr>
          <p:spPr>
            <a:xfrm>
              <a:off x="3819412" y="2394909"/>
              <a:ext cx="1800000" cy="54000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lang="en-GB" sz="105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Business Requirements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658F75-DEF1-4BAE-A6D0-F85D4D7F21FF}"/>
                </a:ext>
              </a:extLst>
            </p:cNvPr>
            <p:cNvCxnSpPr/>
            <p:nvPr/>
          </p:nvCxnSpPr>
          <p:spPr>
            <a:xfrm>
              <a:off x="4719412" y="2934906"/>
              <a:ext cx="18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005C8F-96E5-4EE9-93CF-80FCF7ECC27B}"/>
                </a:ext>
              </a:extLst>
            </p:cNvPr>
            <p:cNvCxnSpPr/>
            <p:nvPr/>
          </p:nvCxnSpPr>
          <p:spPr>
            <a:xfrm>
              <a:off x="5259412" y="3834909"/>
              <a:ext cx="18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E882B69-7E03-4943-BFEE-1F925DB4B449}"/>
                </a:ext>
              </a:extLst>
            </p:cNvPr>
            <p:cNvCxnSpPr/>
            <p:nvPr/>
          </p:nvCxnSpPr>
          <p:spPr>
            <a:xfrm>
              <a:off x="5799412" y="4734909"/>
              <a:ext cx="18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50F3B5B-501F-4C83-820C-0DD9F41AF06A}"/>
                </a:ext>
              </a:extLst>
            </p:cNvPr>
            <p:cNvCxnSpPr/>
            <p:nvPr/>
          </p:nvCxnSpPr>
          <p:spPr>
            <a:xfrm>
              <a:off x="6339412" y="5634909"/>
              <a:ext cx="360000" cy="36000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BA132EC-C6A0-4E56-94D4-DFF1AE43F83D}"/>
                </a:ext>
              </a:extLst>
            </p:cNvPr>
            <p:cNvCxnSpPr/>
            <p:nvPr/>
          </p:nvCxnSpPr>
          <p:spPr>
            <a:xfrm flipV="1">
              <a:off x="8499412" y="5634909"/>
              <a:ext cx="36000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AB4A796-207C-4A1B-8057-84DF829E0994}"/>
                </a:ext>
              </a:extLst>
            </p:cNvPr>
            <p:cNvCxnSpPr/>
            <p:nvPr/>
          </p:nvCxnSpPr>
          <p:spPr>
            <a:xfrm flipV="1">
              <a:off x="9759412" y="3834909"/>
              <a:ext cx="18000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2C5E07F-AA70-437A-9F54-4809ACB537C2}"/>
                </a:ext>
              </a:extLst>
            </p:cNvPr>
            <p:cNvCxnSpPr/>
            <p:nvPr/>
          </p:nvCxnSpPr>
          <p:spPr>
            <a:xfrm flipV="1">
              <a:off x="10299412" y="2934906"/>
              <a:ext cx="180000" cy="36000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B4E19DC-F617-4576-BBE9-1F34316E45F4}"/>
                </a:ext>
              </a:extLst>
            </p:cNvPr>
            <p:cNvCxnSpPr>
              <a:stCxn id="19" idx="3"/>
              <a:endCxn id="13" idx="1"/>
            </p:cNvCxnSpPr>
            <p:nvPr/>
          </p:nvCxnSpPr>
          <p:spPr>
            <a:xfrm>
              <a:off x="5619412" y="2664909"/>
              <a:ext cx="3960000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30F1B4E-8328-4E15-8F2A-713D721801A2}"/>
                </a:ext>
              </a:extLst>
            </p:cNvPr>
            <p:cNvCxnSpPr>
              <a:stCxn id="5" idx="3"/>
              <a:endCxn id="10" idx="1"/>
            </p:cNvCxnSpPr>
            <p:nvPr/>
          </p:nvCxnSpPr>
          <p:spPr>
            <a:xfrm>
              <a:off x="7239412" y="5364909"/>
              <a:ext cx="720000" cy="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E9FA8D-E44F-485E-8D66-075DDDDCD0A6}"/>
                </a:ext>
              </a:extLst>
            </p:cNvPr>
            <p:cNvSpPr txBox="1"/>
            <p:nvPr/>
          </p:nvSpPr>
          <p:spPr>
            <a:xfrm>
              <a:off x="6879412" y="2754910"/>
              <a:ext cx="1440000" cy="54000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noAutofit/>
            </a:bodyPr>
            <a:lstStyle/>
            <a:p>
              <a:pPr algn="ctr"/>
              <a:r>
                <a:rPr lang="en-GB" sz="1000" b="1" dirty="0">
                  <a:cs typeface="Courier New" pitchFamily="49" charset="0"/>
                </a:rPr>
                <a:t>Acceptance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093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Exercise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60135" y="1349984"/>
            <a:ext cx="7147081" cy="4094163"/>
          </a:xfrm>
        </p:spPr>
        <p:txBody>
          <a:bodyPr>
            <a:normAutofit/>
          </a:bodyPr>
          <a:lstStyle/>
          <a:p>
            <a:r>
              <a:rPr lang="en-GB" b="1" dirty="0"/>
              <a:t>In this lab you will: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600" dirty="0"/>
              <a:t>Examine an application written in C# or Java and create corresponding unit test specifications.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04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3600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What is Software Testing?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marL="228600" fontAlgn="base"/>
            <a:r>
              <a:rPr lang="en-GB" sz="1800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 </a:t>
            </a: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 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28600" fontAlgn="base"/>
            <a:r>
              <a:rPr lang="en-GB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Is to check whether the Application Under Test (AUT) meets the expected  requirements</a:t>
            </a: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Making sure all the r</a:t>
            </a: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equirements are satisfied  </a:t>
            </a:r>
            <a:endParaRPr lang="en-GB" sz="1800" dirty="0">
              <a:solidFill>
                <a:srgbClr val="222222"/>
              </a:solidFill>
              <a:latin typeface="Source Sans Pro" panose="020B0503030403020204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effectLst/>
              <a:latin typeface="Source Sans Pro" panose="020B0503030403020204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Program code and logic is error free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Logical errors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Arithmetic </a:t>
            </a:r>
            <a:r>
              <a:rPr lang="en-GB" sz="16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calculations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6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Interface </a:t>
            </a:r>
            <a:r>
              <a:rPr lang="en-GB" sz="16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errors …</a:t>
            </a:r>
            <a:br>
              <a:rPr lang="en-GB" sz="16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GB" sz="160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Application errors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Different modules work well together. Interface between them is correct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System as a whole works</a:t>
            </a:r>
          </a:p>
          <a:p>
            <a:pPr marL="869950" lvl="1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Eliminate R</a:t>
            </a: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  <a:t>untime</a:t>
            </a: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errors.  Works on the target OS/client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04721A-3B51-DFD6-BEF0-F6CC1E929D91}"/>
              </a:ext>
            </a:extLst>
          </p:cNvPr>
          <p:cNvSpPr txBox="1"/>
          <p:nvPr/>
        </p:nvSpPr>
        <p:spPr>
          <a:xfrm>
            <a:off x="6656240" y="3323574"/>
            <a:ext cx="3579142" cy="92333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(salary &gt;= 12570)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taxRate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75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2D097B-627F-4BA7-AE2D-8BD61D9DD2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6" y="1349984"/>
            <a:ext cx="7004767" cy="511940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endParaRPr lang="en-GB" sz="1900" dirty="0">
              <a:effectLst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b="1" dirty="0">
                <a:effectLst/>
              </a:rPr>
              <a:t>Testing helps to solve problems early because </a:t>
            </a:r>
          </a:p>
          <a:p>
            <a:pPr marL="6413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B</a:t>
            </a:r>
            <a:r>
              <a:rPr lang="en-GB" sz="1900" dirty="0">
                <a:effectLst/>
              </a:rPr>
              <a:t>ugs are expensive to fix in production  </a:t>
            </a:r>
          </a:p>
          <a:p>
            <a:pPr marL="6413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>
                <a:effectLst/>
              </a:rPr>
              <a:t>They are costly to fix </a:t>
            </a:r>
            <a:r>
              <a:rPr lang="en-GB" sz="1900" b="1" dirty="0">
                <a:effectLst/>
              </a:rPr>
              <a:t>£££ </a:t>
            </a:r>
            <a:endParaRPr lang="en-GB" sz="1900" dirty="0">
              <a:effectLst/>
            </a:endParaRPr>
          </a:p>
          <a:p>
            <a:pPr marL="641350" lvl="1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dirty="0"/>
              <a:t>Lives could be affected</a:t>
            </a:r>
          </a:p>
          <a:p>
            <a:pPr marL="900000" lvl="5" indent="-285750"/>
            <a:r>
              <a:rPr lang="en-GB" sz="1700" dirty="0">
                <a:effectLst/>
              </a:rPr>
              <a:t>Airline, Transport, Hospital… </a:t>
            </a:r>
            <a:endParaRPr lang="en-GB" sz="1700" dirty="0"/>
          </a:p>
          <a:p>
            <a:pPr marL="900000" lvl="5" indent="-285750"/>
            <a:r>
              <a:rPr lang="en-GB" sz="1900" dirty="0">
                <a:effectLst/>
              </a:rPr>
              <a:t>Reputation could be affected.  </a:t>
            </a:r>
          </a:p>
          <a:p>
            <a:pPr marL="641350" lvl="4" indent="-285750">
              <a:lnSpc>
                <a:spcPct val="90000"/>
              </a:lnSpc>
            </a:pPr>
            <a:endParaRPr lang="en-GB" sz="1900" dirty="0"/>
          </a:p>
          <a:p>
            <a:pPr marL="641350" lvl="4" indent="-285750">
              <a:lnSpc>
                <a:spcPct val="90000"/>
              </a:lnSpc>
            </a:pPr>
            <a:r>
              <a:rPr lang="en-GB" sz="1900" dirty="0"/>
              <a:t>It takes a lifetime to stablish reputation, </a:t>
            </a:r>
            <a:br>
              <a:rPr lang="en-GB" sz="1900" dirty="0"/>
            </a:br>
            <a:r>
              <a:rPr lang="en-GB" sz="1900" dirty="0"/>
              <a:t>A single day to lose it!</a:t>
            </a:r>
          </a:p>
          <a:p>
            <a:pPr marL="641350" lvl="3" indent="-285750">
              <a:lnSpc>
                <a:spcPct val="90000"/>
              </a:lnSpc>
            </a:pPr>
            <a:endParaRPr lang="en-GB" sz="1900" dirty="0">
              <a:effectLst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900" b="1" dirty="0"/>
              <a:t>See disasters caused by bad software testing</a:t>
            </a:r>
          </a:p>
          <a:p>
            <a:pPr marL="641350" lvl="3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1200" dirty="0">
                <a:effectLst/>
                <a:hlinkClick r:id="rId2"/>
              </a:rPr>
              <a:t>https://dzone.com/articles/the-biggest-software-failures-in-recent-years</a:t>
            </a:r>
            <a:endParaRPr lang="en-GB" sz="1200" dirty="0">
              <a:effectLst/>
            </a:endParaRPr>
          </a:p>
          <a:p>
            <a:pPr>
              <a:lnSpc>
                <a:spcPct val="90000"/>
              </a:lnSpc>
            </a:pPr>
            <a:endParaRPr lang="en-GB" sz="1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F11022-D45F-4722-9463-CB5FBEF8CC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555042-9133-4133-82CD-B9EB59721C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4" y="1349984"/>
            <a:ext cx="3443732" cy="275199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Why software testing is so important?</a:t>
            </a:r>
            <a:endParaRPr lang="en-GB"/>
          </a:p>
        </p:txBody>
      </p:sp>
      <p:pic>
        <p:nvPicPr>
          <p:cNvPr id="6" name="Graphic 5" descr="Bug with solid fill">
            <a:extLst>
              <a:ext uri="{FF2B5EF4-FFF2-40B4-BE49-F238E27FC236}">
                <a16:creationId xmlns:a16="http://schemas.microsoft.com/office/drawing/2014/main" id="{0D82EB2D-7FAA-97CA-A1B1-8499D6A69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4274" y="2073535"/>
            <a:ext cx="681671" cy="6816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phic 7" descr="Crash outline">
            <a:extLst>
              <a:ext uri="{FF2B5EF4-FFF2-40B4-BE49-F238E27FC236}">
                <a16:creationId xmlns:a16="http://schemas.microsoft.com/office/drawing/2014/main" id="{0831EBFD-BC13-D9B8-491E-852913E270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66893" y="2514600"/>
            <a:ext cx="914400" cy="914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Action Button: Go Forward or Next 8">
            <a:hlinkClick r:id="rId2" highlightClick="1"/>
            <a:extLst>
              <a:ext uri="{FF2B5EF4-FFF2-40B4-BE49-F238E27FC236}">
                <a16:creationId xmlns:a16="http://schemas.microsoft.com/office/drawing/2014/main" id="{06BFD2B1-9611-0C91-C696-704A1CB138F6}"/>
              </a:ext>
            </a:extLst>
          </p:cNvPr>
          <p:cNvSpPr/>
          <p:nvPr/>
        </p:nvSpPr>
        <p:spPr>
          <a:xfrm>
            <a:off x="11342483" y="5328370"/>
            <a:ext cx="270265" cy="266718"/>
          </a:xfrm>
          <a:prstGeom prst="actionButtonForwardNex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06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3C21C-EE3E-4D75-B78A-7995ADAB75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28600" fontAlgn="base"/>
            <a:r>
              <a:rPr lang="en-GB" sz="1800" b="1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There are many types of tests. </a:t>
            </a:r>
            <a:br>
              <a:rPr lang="en-GB" sz="1800" b="1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n-GB" sz="1800" b="1" dirty="0">
              <a:solidFill>
                <a:srgbClr val="222222"/>
              </a:solidFill>
              <a:latin typeface="Source Sans Pro" panose="020B0503030403020204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They can be categorised as:</a:t>
            </a:r>
            <a:br>
              <a:rPr lang="en-GB" sz="1800" b="1" dirty="0">
                <a:solidFill>
                  <a:srgbClr val="222222"/>
                </a:solidFill>
                <a:latin typeface="Source Sans Pro" panose="020B0503030403020204" pitchFamily="34" charset="0"/>
                <a:ea typeface="Calibri" panose="020F0502020204030204" pitchFamily="34" charset="0"/>
                <a:cs typeface="Segoe UI" panose="020B0502040204020203" pitchFamily="34" charset="0"/>
              </a:rPr>
            </a:br>
            <a:endParaRPr lang="en-GB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698500" lvl="2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Unit Testing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Integration Testing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System Testing </a:t>
            </a:r>
            <a:endParaRPr lang="en-GB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Acceptance Testing </a:t>
            </a:r>
          </a:p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84784" y="1762939"/>
            <a:ext cx="3443732" cy="2751998"/>
          </a:xfrm>
        </p:spPr>
        <p:txBody>
          <a:bodyPr>
            <a:normAutofit/>
          </a:bodyPr>
          <a:lstStyle/>
          <a:p>
            <a:pPr marL="228600" fontAlgn="base"/>
            <a:r>
              <a:rPr lang="en-GB" sz="2400" b="1">
                <a:solidFill>
                  <a:schemeClr val="bg2">
                    <a:lumMod val="95000"/>
                  </a:schemeClr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What are the different types of test?</a:t>
            </a:r>
            <a:endParaRPr lang="en-GB" sz="2400" dirty="0">
              <a:solidFill>
                <a:schemeClr val="bg2">
                  <a:lumMod val="95000"/>
                </a:schemeClr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27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D5EA3C-8B33-67EE-57FB-47E5031B8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118F94E-436F-9D1B-C709-EE5703774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testing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65A46C-4102-0F6B-A5B0-8316551CA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It is a form of Functional testing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Tests individual units (Classes, Methods…) in isolation 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</a:t>
            </a:r>
            <a:r>
              <a:rPr lang="en-GB" sz="1800" dirty="0">
                <a:solidFill>
                  <a:srgbClr val="222222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o make sure your code is defect free 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Is </a:t>
            </a: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  <a:t>typically</a:t>
            </a:r>
            <a:r>
              <a:rPr lang="en-GB" sz="1600" dirty="0"/>
              <a:t> </a:t>
            </a: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the duty of the developer who wrote the code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It is the first level of testing in dev</a:t>
            </a:r>
          </a:p>
          <a:p>
            <a:pPr lvl="2" indent="0" fontAlgn="base">
              <a:buSzPts val="1000"/>
              <a:buNone/>
              <a:tabLst>
                <a:tab pos="457200" algn="l"/>
              </a:tabLst>
            </a:pPr>
            <a:endParaRPr lang="en-GB" dirty="0">
              <a:solidFill>
                <a:srgbClr val="222222"/>
              </a:solidFill>
              <a:latin typeface="Source Sans Pro" panose="020B0503030403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indent="0" fontAlgn="base">
              <a:buSzPts val="1000"/>
              <a:buNone/>
              <a:tabLst>
                <a:tab pos="457200" algn="l"/>
              </a:tabLst>
            </a:pPr>
            <a:r>
              <a:rPr lang="en-GB" b="1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When to write Unit tests  </a:t>
            </a:r>
            <a:r>
              <a:rPr lang="en-GB" sz="4000" b="1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⌚</a:t>
            </a:r>
            <a:endParaRPr lang="en-GB" b="1" dirty="0">
              <a:solidFill>
                <a:srgbClr val="222222"/>
              </a:solidFill>
              <a:latin typeface="Source Sans Pro" panose="020B0503030403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Write tests while coding (or before coding in TDD) </a:t>
            </a: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  <a:t>Before Integration testing: Ensures that each module works </a:t>
            </a: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  <a:t>When a bug is fixed, new unit tests to prevent regression </a:t>
            </a:r>
            <a:b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</a:br>
            <a:r>
              <a:rPr lang="en-GB" sz="1800" dirty="0">
                <a:solidFill>
                  <a:srgbClr val="222222"/>
                </a:solidFill>
                <a:latin typeface="Source Sans Pro" panose="020B0503030403020204" pitchFamily="34" charset="0"/>
                <a:cs typeface="Segoe UI" panose="020B0502040204020203" pitchFamily="34" charset="0"/>
              </a:rPr>
              <a:t>(previously working feature don’t break)</a:t>
            </a:r>
          </a:p>
          <a:p>
            <a:pPr marL="698500" lvl="2" indent="-342900" fontAlgn="base">
              <a:buSzPts val="1000"/>
              <a:buFont typeface="Wingdings" panose="05000000000000000000" pitchFamily="2" charset="2"/>
              <a:buChar char=""/>
              <a:tabLst>
                <a:tab pos="457200" algn="l"/>
              </a:tabLst>
            </a:pPr>
            <a:endParaRPr lang="en-GB" sz="1800" dirty="0">
              <a:solidFill>
                <a:srgbClr val="222222"/>
              </a:solidFill>
              <a:latin typeface="Source Sans Pro" panose="020B0503030403020204" pitchFamily="34" charset="0"/>
              <a:cs typeface="Segoe UI" panose="020B0502040204020203" pitchFamily="34" charset="0"/>
            </a:endParaRPr>
          </a:p>
          <a:p>
            <a:endParaRPr lang="en-GB" dirty="0"/>
          </a:p>
        </p:txBody>
      </p:sp>
      <p:pic>
        <p:nvPicPr>
          <p:cNvPr id="8" name="Picture 7" descr="Computer script on a screen">
            <a:extLst>
              <a:ext uri="{FF2B5EF4-FFF2-40B4-BE49-F238E27FC236}">
                <a16:creationId xmlns:a16="http://schemas.microsoft.com/office/drawing/2014/main" id="{BA7A8205-1551-E207-B682-236A04D57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852" y="1367059"/>
            <a:ext cx="3292644" cy="2194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9304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DCE84D-F5D3-F988-A70B-3A0F5436C8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2568EF-FD2A-E5DC-65A9-9DE052D6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causes of Regression tests failure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44F6CD3-9DB5-5E55-9A4E-1CA08124C31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34211" y="1228560"/>
            <a:ext cx="9672584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Bug Fixes Affecting Other Features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Fixing a security issue accidentally breaks user authentication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New Features Breaking Existing Functionality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Adding a new payment method causes old transactions to fail.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Refactoring Gone Wrong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Renaming a function but missing some places where it was used.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Dependency Updates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Updating a third-party library changes its behavior and breaks integration.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Merging Code Changes</a:t>
            </a:r>
            <a:br>
              <a:rPr lang="en-US" altLang="en-US" sz="1800" dirty="0">
                <a:latin typeface="Arial" panose="020B0604020202020204" pitchFamily="34" charset="0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Example: Two developers working on different parts of the code introduce conflicting logic.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F60DB35-AE39-305A-1174-EE10C31C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464" y="1912383"/>
            <a:ext cx="1232127" cy="1232127"/>
          </a:xfrm>
          <a:prstGeom prst="rect">
            <a:avLst/>
          </a:prstGeom>
        </p:spPr>
      </p:pic>
      <p:pic>
        <p:nvPicPr>
          <p:cNvPr id="10" name="Graphic 9" descr="Server with solid fill">
            <a:extLst>
              <a:ext uri="{FF2B5EF4-FFF2-40B4-BE49-F238E27FC236}">
                <a16:creationId xmlns:a16="http://schemas.microsoft.com/office/drawing/2014/main" id="{810F0CD4-552A-AE65-E8A5-2864FE181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3460" y="4294124"/>
            <a:ext cx="1329435" cy="1329435"/>
          </a:xfrm>
          <a:prstGeom prst="rect">
            <a:avLst/>
          </a:prstGeom>
        </p:spPr>
      </p:pic>
      <p:pic>
        <p:nvPicPr>
          <p:cNvPr id="12" name="Graphic 11" descr="Syncing cloud outline">
            <a:extLst>
              <a:ext uri="{FF2B5EF4-FFF2-40B4-BE49-F238E27FC236}">
                <a16:creationId xmlns:a16="http://schemas.microsoft.com/office/drawing/2014/main" id="{3D23E77F-82CC-0EC4-8D6B-5357E442B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85531" y="3394136"/>
            <a:ext cx="671718" cy="6717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0650B10-CAAC-557B-7273-6D69830013E3}"/>
              </a:ext>
            </a:extLst>
          </p:cNvPr>
          <p:cNvCxnSpPr>
            <a:cxnSpLocks/>
          </p:cNvCxnSpPr>
          <p:nvPr/>
        </p:nvCxnSpPr>
        <p:spPr>
          <a:xfrm>
            <a:off x="11121390" y="4065854"/>
            <a:ext cx="0" cy="391846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EA1CC4C-AE96-F4D8-B8DE-32817DCA4F10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10649528" y="3144510"/>
            <a:ext cx="368992" cy="345749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6B94F5C-5CED-A375-2C92-9244ACEE4B73}"/>
              </a:ext>
            </a:extLst>
          </p:cNvPr>
          <p:cNvSpPr txBox="1"/>
          <p:nvPr/>
        </p:nvSpPr>
        <p:spPr>
          <a:xfrm>
            <a:off x="11094004" y="3991609"/>
            <a:ext cx="555158" cy="39184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 lnSpcReduction="10000"/>
          </a:bodyPr>
          <a:lstStyle/>
          <a:p>
            <a:pPr algn="l"/>
            <a:r>
              <a:rPr lang="en-GB" sz="2800" dirty="0"/>
              <a:t>⛓️‍💥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251E87-B3E6-27D4-6A58-FD414139408D}"/>
              </a:ext>
            </a:extLst>
          </p:cNvPr>
          <p:cNvCxnSpPr/>
          <p:nvPr/>
        </p:nvCxnSpPr>
        <p:spPr>
          <a:xfrm>
            <a:off x="2754630" y="6275070"/>
            <a:ext cx="2994660" cy="0"/>
          </a:xfrm>
          <a:prstGeom prst="straightConnector1">
            <a:avLst/>
          </a:prstGeom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5CEA63-7490-C89D-CD41-1A38184C9780}"/>
              </a:ext>
            </a:extLst>
          </p:cNvPr>
          <p:cNvGrpSpPr/>
          <p:nvPr/>
        </p:nvGrpSpPr>
        <p:grpSpPr>
          <a:xfrm>
            <a:off x="3156613" y="5623110"/>
            <a:ext cx="1548738" cy="670537"/>
            <a:chOff x="1179223" y="5748840"/>
            <a:chExt cx="1548738" cy="670537"/>
          </a:xfrm>
        </p:grpSpPr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481E5837-66E3-8C4F-7444-3A0561D27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79223" y="5748840"/>
              <a:ext cx="948690" cy="670537"/>
            </a:xfrm>
            <a:prstGeom prst="bentConnector3">
              <a:avLst>
                <a:gd name="adj1" fmla="val 25904"/>
              </a:avLst>
            </a:prstGeom>
            <a:ln w="76200">
              <a:headEnd type="none" w="med" len="med"/>
              <a:tailEnd type="triangl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5802C088-677B-575A-71B9-EAE30B6A6C7B}"/>
                </a:ext>
              </a:extLst>
            </p:cNvPr>
            <p:cNvCxnSpPr>
              <a:cxnSpLocks/>
            </p:cNvCxnSpPr>
            <p:nvPr/>
          </p:nvCxnSpPr>
          <p:spPr>
            <a:xfrm>
              <a:off x="1811628" y="5748840"/>
              <a:ext cx="916333" cy="670537"/>
            </a:xfrm>
            <a:prstGeom prst="bentConnector3">
              <a:avLst>
                <a:gd name="adj1" fmla="val 78689"/>
              </a:avLst>
            </a:prstGeom>
            <a:ln w="76200"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ADA4B7A-21D3-2424-55B0-E5A18507E0BC}"/>
              </a:ext>
            </a:extLst>
          </p:cNvPr>
          <p:cNvSpPr txBox="1"/>
          <p:nvPr/>
        </p:nvSpPr>
        <p:spPr>
          <a:xfrm>
            <a:off x="4748244" y="5909218"/>
            <a:ext cx="708660" cy="335269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dirty="0"/>
              <a:t>❌👎🏻</a:t>
            </a:r>
          </a:p>
        </p:txBody>
      </p:sp>
    </p:spTree>
    <p:extLst>
      <p:ext uri="{BB962C8B-B14F-4D97-AF65-F5344CB8AC3E}">
        <p14:creationId xmlns:p14="http://schemas.microsoft.com/office/powerpoint/2010/main" val="1285964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453BB4-F1C8-AF77-3B67-3B4B07C7A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BC1ED1-EDED-C102-0848-3C473BB22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to Detect and Prevent code failure </a:t>
            </a:r>
            <a:br>
              <a:rPr lang="en-GB" b="1" dirty="0"/>
            </a:b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BE10D-D6F8-1BC9-0C2B-B935BADC8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91116"/>
            <a:ext cx="11516239" cy="495535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Run automated tests frequently - </a:t>
            </a:r>
            <a:r>
              <a:rPr lang="en-GB" dirty="0"/>
              <a:t>to ensure old functionality still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Write new tests </a:t>
            </a:r>
            <a:r>
              <a:rPr lang="en-GB" dirty="0"/>
              <a:t>with every change in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Ensure every module behaves as expected</a:t>
            </a:r>
            <a:r>
              <a:rPr lang="en-GB" dirty="0"/>
              <a:t> after any change </a:t>
            </a:r>
            <a:r>
              <a:rPr lang="en-GB" sz="2400" dirty="0"/>
              <a:t>👍🏻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Automated test execution in pipelines </a:t>
            </a:r>
            <a:r>
              <a:rPr lang="en-GB" dirty="0"/>
              <a:t>(Example: using Ci/CD Jenkins) </a:t>
            </a:r>
          </a:p>
          <a:p>
            <a:pPr marL="0" indent="0">
              <a:buNone/>
            </a:pP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Peers reviewing </a:t>
            </a:r>
            <a:r>
              <a:rPr lang="en-GB" dirty="0"/>
              <a:t>changes to catch issues early</a:t>
            </a:r>
          </a:p>
          <a:p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4A05AF5-A018-93CA-558B-332551FAD709}"/>
              </a:ext>
            </a:extLst>
          </p:cNvPr>
          <p:cNvGrpSpPr/>
          <p:nvPr/>
        </p:nvGrpSpPr>
        <p:grpSpPr>
          <a:xfrm>
            <a:off x="1255859" y="4111719"/>
            <a:ext cx="6988053" cy="996759"/>
            <a:chOff x="1301579" y="3198051"/>
            <a:chExt cx="6988053" cy="99675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9B27EC-350D-C485-2B38-34DA6FA0E45A}"/>
                </a:ext>
              </a:extLst>
            </p:cNvPr>
            <p:cNvSpPr/>
            <p:nvPr/>
          </p:nvSpPr>
          <p:spPr>
            <a:xfrm>
              <a:off x="2128999" y="3341820"/>
              <a:ext cx="1145696" cy="368062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commit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39A26B-BCFE-02DE-AA28-852913DBC022}"/>
                </a:ext>
              </a:extLst>
            </p:cNvPr>
            <p:cNvSpPr/>
            <p:nvPr/>
          </p:nvSpPr>
          <p:spPr>
            <a:xfrm>
              <a:off x="3314700" y="3198052"/>
              <a:ext cx="422910" cy="642463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C03D505-8B2D-96AC-9E51-3F1F0633A1E4}"/>
                </a:ext>
              </a:extLst>
            </p:cNvPr>
            <p:cNvSpPr/>
            <p:nvPr/>
          </p:nvSpPr>
          <p:spPr>
            <a:xfrm>
              <a:off x="3794760" y="3341820"/>
              <a:ext cx="902970" cy="368062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Build</a:t>
              </a:r>
              <a:endParaRPr lang="en-GB" b="1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643F6C-FCF0-E1D8-BC8F-CAB10E684914}"/>
                </a:ext>
              </a:extLst>
            </p:cNvPr>
            <p:cNvSpPr/>
            <p:nvPr/>
          </p:nvSpPr>
          <p:spPr>
            <a:xfrm>
              <a:off x="5198744" y="3345630"/>
              <a:ext cx="1202759" cy="368062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dirty="0"/>
                <a:t>Test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19DA691-4F59-A8C5-D67C-41BFE9325E0D}"/>
                </a:ext>
              </a:extLst>
            </p:cNvPr>
            <p:cNvSpPr/>
            <p:nvPr/>
          </p:nvSpPr>
          <p:spPr>
            <a:xfrm>
              <a:off x="6450330" y="3201862"/>
              <a:ext cx="422910" cy="642463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A1B18B-8F5D-27BF-689C-8CBD91CAF23E}"/>
                </a:ext>
              </a:extLst>
            </p:cNvPr>
            <p:cNvSpPr/>
            <p:nvPr/>
          </p:nvSpPr>
          <p:spPr>
            <a:xfrm>
              <a:off x="6930389" y="3345630"/>
              <a:ext cx="1359243" cy="368062"/>
            </a:xfrm>
            <a:prstGeom prst="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/>
                <a:t>Deploy</a:t>
              </a:r>
              <a:endParaRPr lang="en-GB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85B2F33-0551-37BC-8D7B-CBC98FC8B249}"/>
                </a:ext>
              </a:extLst>
            </p:cNvPr>
            <p:cNvSpPr/>
            <p:nvPr/>
          </p:nvSpPr>
          <p:spPr>
            <a:xfrm>
              <a:off x="4744705" y="3198051"/>
              <a:ext cx="422910" cy="642463"/>
            </a:xfrm>
            <a:prstGeom prst="round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68949506-12F2-AE5C-BB61-920802A61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7218" y="3199376"/>
              <a:ext cx="709718" cy="70971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19E0F3-D365-D8A2-A7FC-887C7EF36B7F}"/>
                </a:ext>
              </a:extLst>
            </p:cNvPr>
            <p:cNvSpPr txBox="1"/>
            <p:nvPr/>
          </p:nvSpPr>
          <p:spPr>
            <a:xfrm>
              <a:off x="1301579" y="3931920"/>
              <a:ext cx="675811" cy="262890"/>
            </a:xfrm>
            <a:prstGeom prst="rect">
              <a:avLst/>
            </a:prstGeom>
          </p:spPr>
          <p:txBody>
            <a:bodyPr vert="horz" wrap="none" lIns="0" tIns="0" rIns="0" bIns="0" rtlCol="0" anchor="t" anchorCtr="0">
              <a:normAutofit/>
            </a:bodyPr>
            <a:lstStyle/>
            <a:p>
              <a:pPr algn="l"/>
              <a:r>
                <a:rPr lang="en-GB" sz="1400" b="1" dirty="0"/>
                <a:t>GitHub</a:t>
              </a:r>
              <a:endParaRPr lang="en-GB" b="1" dirty="0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90F01B8-F040-12BF-279F-695D09092869}"/>
              </a:ext>
            </a:extLst>
          </p:cNvPr>
          <p:cNvSpPr/>
          <p:nvPr/>
        </p:nvSpPr>
        <p:spPr>
          <a:xfrm>
            <a:off x="8298180" y="4102592"/>
            <a:ext cx="422910" cy="690336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Graphic 20" descr="Scientist male outline">
            <a:extLst>
              <a:ext uri="{FF2B5EF4-FFF2-40B4-BE49-F238E27FC236}">
                <a16:creationId xmlns:a16="http://schemas.microsoft.com/office/drawing/2014/main" id="{0E3F9EE0-5999-7752-5330-A814288DC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8471" y="4672750"/>
            <a:ext cx="435728" cy="43572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 descr="Patient and doctor looking at tablet">
            <a:extLst>
              <a:ext uri="{FF2B5EF4-FFF2-40B4-BE49-F238E27FC236}">
                <a16:creationId xmlns:a16="http://schemas.microsoft.com/office/drawing/2014/main" id="{7499D8C8-461E-F673-A6D2-0CE6CF069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4441" y="5282454"/>
            <a:ext cx="1978826" cy="13192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E01C7AB-6E53-299A-3E38-D3C2E4E6CE30}"/>
              </a:ext>
            </a:extLst>
          </p:cNvPr>
          <p:cNvSpPr txBox="1"/>
          <p:nvPr/>
        </p:nvSpPr>
        <p:spPr>
          <a:xfrm>
            <a:off x="394823" y="6122706"/>
            <a:ext cx="7100887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GB" b="1" dirty="0"/>
              <a:t>Writing code is only half the job — testing completes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381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E83035-D422-40B6-8B9B-CA6203E0FD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D0341C-BDB1-4AF7-91BB-27F036D62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System testing?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4BEDF-6E9D-443A-8B7A-B050ADA0F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211" y="1367059"/>
            <a:ext cx="11181750" cy="4443806"/>
          </a:xfrm>
        </p:spPr>
        <p:txBody>
          <a:bodyPr/>
          <a:lstStyle/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testing the whole system</a:t>
            </a: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example:</a:t>
            </a: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Recoverability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   	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 we continue after a disaster!  </a:t>
            </a: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Performance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  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   	Can many users use the system and get a good performance?  </a:t>
            </a:r>
            <a:b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	Requests/second</a:t>
            </a:r>
            <a:endParaRPr lang="en-GB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sz="1800" b="1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</a:rPr>
              <a:t>Scalability  	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Multiple users  using the system at the time.  </a:t>
            </a:r>
            <a:b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</a:rPr>
            </a:b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</a:rPr>
              <a:t>/ Capacity</a:t>
            </a:r>
            <a:r>
              <a:rPr lang="en-GB" sz="1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Can servers scale horizontally ?  </a:t>
            </a:r>
            <a:b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sz="1800" b="1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Geographies 	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Works well across different physical distances between its components</a:t>
            </a:r>
            <a:b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GB" sz="1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Reliability  	</a:t>
            </a: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Ensures that the system can operate over </a:t>
            </a:r>
            <a:b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GB" sz="1800" dirty="0">
                <a:solidFill>
                  <a:srgbClr val="202124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			long span of time (SLA)  </a:t>
            </a: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sz="1800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Graphic 5" descr="Downward trend graph with solid fill">
            <a:extLst>
              <a:ext uri="{FF2B5EF4-FFF2-40B4-BE49-F238E27FC236}">
                <a16:creationId xmlns:a16="http://schemas.microsoft.com/office/drawing/2014/main" id="{664D087D-9192-3156-13EE-72679BBE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10516" y="1708354"/>
            <a:ext cx="722671" cy="722671"/>
          </a:xfrm>
          <a:prstGeom prst="rect">
            <a:avLst/>
          </a:prstGeom>
        </p:spPr>
      </p:pic>
      <p:pic>
        <p:nvPicPr>
          <p:cNvPr id="15" name="Graphic 14" descr="Users with solid fill">
            <a:extLst>
              <a:ext uri="{FF2B5EF4-FFF2-40B4-BE49-F238E27FC236}">
                <a16:creationId xmlns:a16="http://schemas.microsoft.com/office/drawing/2014/main" id="{B35B0AB2-1BD9-5976-C9C1-9A47018D7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06808" y="3281705"/>
            <a:ext cx="830826" cy="83082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5139F9C-E0B4-97B4-3341-7FB641A442CA}"/>
              </a:ext>
            </a:extLst>
          </p:cNvPr>
          <p:cNvCxnSpPr/>
          <p:nvPr/>
        </p:nvCxnSpPr>
        <p:spPr>
          <a:xfrm>
            <a:off x="8633912" y="3697118"/>
            <a:ext cx="32818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5D19505D-D8B1-38B4-3D46-475C011F0B14}"/>
              </a:ext>
            </a:extLst>
          </p:cNvPr>
          <p:cNvSpPr/>
          <p:nvPr/>
        </p:nvSpPr>
        <p:spPr>
          <a:xfrm>
            <a:off x="8936175" y="3453914"/>
            <a:ext cx="572963" cy="503232"/>
          </a:xfrm>
          <a:prstGeom prst="ellipse">
            <a:avLst/>
          </a:prstGeom>
          <a:solidFill>
            <a:schemeClr val="bg2">
              <a:lumMod val="50000"/>
            </a:schemeClr>
          </a:solidFill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LB</a:t>
            </a:r>
          </a:p>
        </p:txBody>
      </p:sp>
      <p:pic>
        <p:nvPicPr>
          <p:cNvPr id="19" name="Graphic 18" descr="Server with solid fill">
            <a:extLst>
              <a:ext uri="{FF2B5EF4-FFF2-40B4-BE49-F238E27FC236}">
                <a16:creationId xmlns:a16="http://schemas.microsoft.com/office/drawing/2014/main" id="{2B1388CF-285E-F943-2F01-97BBE21A3C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89536" y="3162700"/>
            <a:ext cx="478902" cy="478902"/>
          </a:xfrm>
          <a:prstGeom prst="rect">
            <a:avLst/>
          </a:prstGeom>
        </p:spPr>
      </p:pic>
      <p:pic>
        <p:nvPicPr>
          <p:cNvPr id="20" name="Graphic 19" descr="Server with solid fill">
            <a:extLst>
              <a:ext uri="{FF2B5EF4-FFF2-40B4-BE49-F238E27FC236}">
                <a16:creationId xmlns:a16="http://schemas.microsoft.com/office/drawing/2014/main" id="{43DFF98A-DAA9-621E-1D6B-DEFE49CA82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38583" y="3580572"/>
            <a:ext cx="478902" cy="478902"/>
          </a:xfrm>
          <a:prstGeom prst="rect">
            <a:avLst/>
          </a:prstGeom>
        </p:spPr>
      </p:pic>
      <p:pic>
        <p:nvPicPr>
          <p:cNvPr id="21" name="Graphic 20" descr="Server with solid fill">
            <a:extLst>
              <a:ext uri="{FF2B5EF4-FFF2-40B4-BE49-F238E27FC236}">
                <a16:creationId xmlns:a16="http://schemas.microsoft.com/office/drawing/2014/main" id="{DB117FBA-2F26-D17A-5984-740A2B0B82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27302" y="3875542"/>
            <a:ext cx="478902" cy="47890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5BEDC0-2E15-6604-CC8F-BAE807012409}"/>
              </a:ext>
            </a:extLst>
          </p:cNvPr>
          <p:cNvCxnSpPr>
            <a:stCxn id="17" idx="7"/>
          </p:cNvCxnSpPr>
          <p:nvPr/>
        </p:nvCxnSpPr>
        <p:spPr>
          <a:xfrm flipV="1">
            <a:off x="9425230" y="3281705"/>
            <a:ext cx="364306" cy="245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40B47E-2730-0203-290C-4F64A86474C4}"/>
              </a:ext>
            </a:extLst>
          </p:cNvPr>
          <p:cNvCxnSpPr>
            <a:stCxn id="17" idx="6"/>
            <a:endCxn id="20" idx="1"/>
          </p:cNvCxnSpPr>
          <p:nvPr/>
        </p:nvCxnSpPr>
        <p:spPr>
          <a:xfrm>
            <a:off x="9509138" y="3705530"/>
            <a:ext cx="629445" cy="114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2CC7A85-D5B9-2EF0-7A89-FDF51E041A18}"/>
              </a:ext>
            </a:extLst>
          </p:cNvPr>
          <p:cNvCxnSpPr>
            <a:stCxn id="17" idx="5"/>
          </p:cNvCxnSpPr>
          <p:nvPr/>
        </p:nvCxnSpPr>
        <p:spPr>
          <a:xfrm>
            <a:off x="9425230" y="3883449"/>
            <a:ext cx="234451" cy="2516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The Colosseum">
            <a:extLst>
              <a:ext uri="{FF2B5EF4-FFF2-40B4-BE49-F238E27FC236}">
                <a16:creationId xmlns:a16="http://schemas.microsoft.com/office/drawing/2014/main" id="{6FD079C6-FA8C-04FF-15CE-CD05D7B7A9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35" y="5281228"/>
            <a:ext cx="1918448" cy="1278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7678816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1808</Words>
  <Application>Microsoft Office PowerPoint</Application>
  <PresentationFormat>Widescreen</PresentationFormat>
  <Paragraphs>321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24</vt:i4>
      </vt:variant>
    </vt:vector>
  </HeadingPairs>
  <TitlesOfParts>
    <vt:vector size="57" baseType="lpstr">
      <vt:lpstr>Aptos</vt:lpstr>
      <vt:lpstr>Arial</vt:lpstr>
      <vt:lpstr>Arial</vt:lpstr>
      <vt:lpstr>Calibri</vt:lpstr>
      <vt:lpstr>Consolas</vt:lpstr>
      <vt:lpstr>Courier New</vt:lpstr>
      <vt:lpstr>Figtree</vt:lpstr>
      <vt:lpstr>Figtree Light</vt:lpstr>
      <vt:lpstr>Krana Fat B</vt:lpstr>
      <vt:lpstr>Lucida Console</vt:lpstr>
      <vt:lpstr>Montserrat</vt:lpstr>
      <vt:lpstr>Source Sans Pro</vt:lpstr>
      <vt:lpstr>Symbol</vt:lpstr>
      <vt:lpstr>Times New Roman</vt:lpstr>
      <vt:lpstr>Wingdings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Testing code</vt:lpstr>
      <vt:lpstr>PowerPoint Presentation</vt:lpstr>
      <vt:lpstr>What is Software Testing?</vt:lpstr>
      <vt:lpstr>PowerPoint Presentation</vt:lpstr>
      <vt:lpstr>PowerPoint Presentation</vt:lpstr>
      <vt:lpstr>Unit testing</vt:lpstr>
      <vt:lpstr>Common causes of Regression tests failure</vt:lpstr>
      <vt:lpstr>How to Detect and Prevent code failure  </vt:lpstr>
      <vt:lpstr>What is System testing?</vt:lpstr>
      <vt:lpstr>What is System testing?…</vt:lpstr>
      <vt:lpstr>What are the different types of test?</vt:lpstr>
      <vt:lpstr>User Acceptance Testing (UAT) or End-User Testing </vt:lpstr>
      <vt:lpstr>Manual and Automated tests</vt:lpstr>
      <vt:lpstr>Manual testing method</vt:lpstr>
      <vt:lpstr>Automated testing…</vt:lpstr>
      <vt:lpstr>Automation tools - Selenium</vt:lpstr>
      <vt:lpstr>Software testing principles - Exhaustive testing </vt:lpstr>
      <vt:lpstr>Testing principles - Defect clustering </vt:lpstr>
      <vt:lpstr>Testing principles - Pesticide Paradox </vt:lpstr>
      <vt:lpstr>Testing principles - Absence of error fallacy </vt:lpstr>
      <vt:lpstr>Testing principles – Test early  &amp;  context sensitivity</vt:lpstr>
      <vt:lpstr>SDLC – Waterfall tests</vt:lpstr>
      <vt:lpstr>How can V-Model help with testing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Baradaran, Mike</cp:lastModifiedBy>
  <cp:revision>50</cp:revision>
  <dcterms:created xsi:type="dcterms:W3CDTF">2024-06-24T11:44:08Z</dcterms:created>
  <dcterms:modified xsi:type="dcterms:W3CDTF">2025-05-16T17:47:19Z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